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2"/>
  </p:notesMasterIdLst>
  <p:sldIdLst>
    <p:sldId id="295" r:id="rId3"/>
    <p:sldId id="353" r:id="rId4"/>
    <p:sldId id="308" r:id="rId5"/>
    <p:sldId id="344" r:id="rId6"/>
    <p:sldId id="345" r:id="rId7"/>
    <p:sldId id="346" r:id="rId8"/>
    <p:sldId id="318" r:id="rId9"/>
    <p:sldId id="333" r:id="rId10"/>
    <p:sldId id="334" r:id="rId11"/>
    <p:sldId id="327" r:id="rId12"/>
    <p:sldId id="354" r:id="rId13"/>
    <p:sldId id="322" r:id="rId14"/>
    <p:sldId id="257" r:id="rId15"/>
    <p:sldId id="259" r:id="rId16"/>
    <p:sldId id="258" r:id="rId17"/>
    <p:sldId id="323" r:id="rId18"/>
    <p:sldId id="324" r:id="rId19"/>
    <p:sldId id="260" r:id="rId20"/>
    <p:sldId id="325" r:id="rId21"/>
    <p:sldId id="328" r:id="rId22"/>
    <p:sldId id="316" r:id="rId23"/>
    <p:sldId id="319" r:id="rId24"/>
    <p:sldId id="355" r:id="rId25"/>
    <p:sldId id="310" r:id="rId26"/>
    <p:sldId id="309" r:id="rId27"/>
    <p:sldId id="339" r:id="rId28"/>
    <p:sldId id="340" r:id="rId29"/>
    <p:sldId id="341" r:id="rId30"/>
    <p:sldId id="298" r:id="rId31"/>
    <p:sldId id="336" r:id="rId32"/>
    <p:sldId id="311" r:id="rId33"/>
    <p:sldId id="312" r:id="rId34"/>
    <p:sldId id="313" r:id="rId35"/>
    <p:sldId id="338" r:id="rId36"/>
    <p:sldId id="314" r:id="rId37"/>
    <p:sldId id="300" r:id="rId38"/>
    <p:sldId id="267" r:id="rId39"/>
    <p:sldId id="305" r:id="rId40"/>
    <p:sldId id="284" r:id="rId41"/>
  </p:sldIdLst>
  <p:sldSz cx="9144000" cy="6858000" type="screen4x3"/>
  <p:notesSz cx="6888163" cy="96710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32"/>
    <p:restoredTop sz="94659"/>
  </p:normalViewPr>
  <p:slideViewPr>
    <p:cSldViewPr>
      <p:cViewPr varScale="1">
        <p:scale>
          <a:sx n="142" d="100"/>
          <a:sy n="142" d="100"/>
        </p:scale>
        <p:origin x="1560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CCC5A90-E20E-2F94-043F-017B4864E69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485775"/>
          </a:xfrm>
          <a:prstGeom prst="rect">
            <a:avLst/>
          </a:prstGeom>
        </p:spPr>
        <p:txBody>
          <a:bodyPr vert="horz" lIns="94622" tIns="47311" rIns="94622" bIns="47311" rtlCol="0"/>
          <a:lstStyle>
            <a:lvl1pPr algn="l">
              <a:defRPr sz="1200"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C13B5A-DF16-E718-D715-84C9684D400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485775"/>
          </a:xfrm>
          <a:prstGeom prst="rect">
            <a:avLst/>
          </a:prstGeom>
        </p:spPr>
        <p:txBody>
          <a:bodyPr vert="horz" lIns="94622" tIns="47311" rIns="94622" bIns="47311" rtlCol="0"/>
          <a:lstStyle>
            <a:lvl1pPr algn="r">
              <a:defRPr sz="1200"/>
            </a:lvl1pPr>
          </a:lstStyle>
          <a:p>
            <a:pPr>
              <a:defRPr/>
            </a:pPr>
            <a:fld id="{EE6DCD18-1553-B846-9AD1-101B7FDB2E14}" type="datetimeFigureOut">
              <a:rPr lang="en-AU"/>
              <a:pPr>
                <a:defRPr/>
              </a:pPr>
              <a:t>8/8/2026</a:t>
            </a:fld>
            <a:endParaRPr lang="en-AU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A35AD752-7FCF-E575-77DE-2BF13E70040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268413" y="1208088"/>
            <a:ext cx="4351337" cy="32654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22" tIns="47311" rIns="94622" bIns="47311" rtlCol="0" anchor="ctr"/>
          <a:lstStyle/>
          <a:p>
            <a:pPr lvl="0"/>
            <a:endParaRPr lang="en-AU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B03C66A-C9B3-77B4-33AC-B0926E0F96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8975" y="4654550"/>
            <a:ext cx="5510213" cy="3808413"/>
          </a:xfrm>
          <a:prstGeom prst="rect">
            <a:avLst/>
          </a:prstGeom>
        </p:spPr>
        <p:txBody>
          <a:bodyPr vert="horz" lIns="94622" tIns="47311" rIns="94622" bIns="47311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AU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620F44-D1D3-D99F-280F-A7D6EF2936D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185275"/>
            <a:ext cx="2984500" cy="485775"/>
          </a:xfrm>
          <a:prstGeom prst="rect">
            <a:avLst/>
          </a:prstGeom>
        </p:spPr>
        <p:txBody>
          <a:bodyPr vert="horz" lIns="94622" tIns="47311" rIns="94622" bIns="47311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E86235-92B4-9C12-7913-455C4906D2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02075" y="9185275"/>
            <a:ext cx="2984500" cy="485775"/>
          </a:xfrm>
          <a:prstGeom prst="rect">
            <a:avLst/>
          </a:prstGeom>
        </p:spPr>
        <p:txBody>
          <a:bodyPr vert="horz" wrap="square" lIns="94622" tIns="47311" rIns="94622" bIns="47311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6B161CA-AA73-B743-865B-B6423F5BA2CF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>
            <a:extLst>
              <a:ext uri="{FF2B5EF4-FFF2-40B4-BE49-F238E27FC236}">
                <a16:creationId xmlns:a16="http://schemas.microsoft.com/office/drawing/2014/main" id="{500CBFB0-5E3B-216C-08E6-EE5EB681936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>
            <a:extLst>
              <a:ext uri="{FF2B5EF4-FFF2-40B4-BE49-F238E27FC236}">
                <a16:creationId xmlns:a16="http://schemas.microsoft.com/office/drawing/2014/main" id="{229D509B-35D2-5B2B-46F4-237F3151E82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 altLang="en-US"/>
          </a:p>
        </p:txBody>
      </p:sp>
      <p:sp>
        <p:nvSpPr>
          <p:cNvPr id="28676" name="Slide Number Placeholder 3">
            <a:extLst>
              <a:ext uri="{FF2B5EF4-FFF2-40B4-BE49-F238E27FC236}">
                <a16:creationId xmlns:a16="http://schemas.microsoft.com/office/drawing/2014/main" id="{316D7249-57F3-2F8B-3B35-4F5B623CFB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68350" indent="-2952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82688" indent="-2365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55763" indent="-2365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28838" indent="-2365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86038" indent="-2365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43238" indent="-2365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00438" indent="-2365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57638" indent="-2365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90DFDE3-BFC5-4C43-B04C-67D93E6B347A}" type="slidenum">
              <a:rPr lang="en-AU" altLang="en-US" smtClean="0"/>
              <a:pPr/>
              <a:t>22</a:t>
            </a:fld>
            <a:endParaRPr lang="en-AU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D1BF8A3-CB0F-9D00-C5FF-43DB8EAB4B3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DDBE397-E74C-8BA8-2973-18586B7D9F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311EC85-8461-2097-3A09-912CF8F196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204E7D-E732-5C44-8B1A-6A0BEC87F3B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8021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D763F3D-13D2-ECAA-6936-0861C6C6252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66CBB57-9F2A-04E0-0112-128ABC2409C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218E1AB-69FB-248F-D29E-8777879941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D1A976-4A14-F94D-859C-4EFA9FDA062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848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32A28F2-70E8-6224-35DE-59112F075E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11B8151-AEC0-5BA7-92BE-FCED94EC4C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960B962-F0F0-C9C1-6D17-0CA250085B6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688C1F-C905-454C-983D-6D49BEC641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4641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956604-5DD8-00D6-A2A4-C53A0E6213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E3576D0-B53A-414D-A2CC-781C7EB7B3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EEA7134-6369-1ED7-655D-AB252D33D8D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BDB5B3-8E16-D841-85A9-2B800C83C8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7340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2774291-8B2E-015B-091E-47F1662FE48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EDC9608-DA9F-B05E-AB06-CDD005E91B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73DD8AA-8CEA-D4BC-7020-F200A5CB51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026E22-0281-8B41-91CA-469B7A76B5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0908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50DD408-D828-5AFC-6697-2D0289937D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F487F02-8CFC-C7D0-ED3A-1A4EAD6BBF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0F6FE57-1210-E6E7-39B2-7F190C7ACC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9E1429-C9AB-B743-949E-2BEF2C581B1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9704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38EB60A-AE15-B54E-A52F-72E8B5AB26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8E1DC83-C816-8255-374D-90E2442B8F1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FD041F1-474F-6D2B-57B6-E3CE912841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079953-7D00-6E4D-9076-6B2B390CE9C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7299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D0ECD19-7012-E67E-B80D-059B43604E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374D5C-CB3D-C0C9-99CD-3427753007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E0ABC5C-2E36-13EE-6B28-15E08495A62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D6E78A-0FA4-FF42-A64D-8EBE480030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9346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A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3E42FF3-719A-52A4-75E4-A22B75F0FE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9D74D5-4EBF-BA5B-C16F-070997369B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BBA686-9C1E-4E86-79CC-F9DE4C9091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96925A-48BD-7542-B40E-DBF0638E124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4334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ED3B2F2-C91A-B313-07B6-4B785FB6C4A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CF4B622-8C71-871E-7CCC-A46E0365D1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924B952-4BAA-1ECA-B070-D0F41CF7A5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136D66-7DDE-164B-981B-2E0C6D62A40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734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4B8A861-7232-F6D2-C41C-33DA94F2454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9B1397E-1C28-B50A-32D8-BD279AADBDC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C10D573-074E-E1D5-1878-6D222266CB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1238A5-5975-7C43-983A-C1D56BE0BA6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87006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EDF32FF-8475-80AF-846C-DBF56E74EE4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F045A70-4BEF-4D60-72D6-EE43B6A435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EAA646A-5044-258E-9071-B7A9F935090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12395B-4793-EF47-865C-35815BC88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25724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0CC627E-AEBB-F8F7-B710-831EBC389D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A1EDFD9-53CC-B858-546E-EB4C458D17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C63F16A-4BB2-7E4D-8ED6-B2E21EAB77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A977CA-C2F1-5E45-8566-A1A4E91712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35680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314C3EB-3659-FDCC-4D02-6422F9FA71A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46E1CB2-8422-6C60-B565-302CE4E62F2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FBA8780-5698-782C-C33B-75F59C6957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C1806C-2189-BD49-A7CC-64F7E2D98B6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6974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C9B5AFE-6219-C3B8-2A8A-59DD7C517E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E3FD28-1804-4ABA-C574-1ECBA40C2D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9C7CD4F-4615-71C2-2447-650DBD0DDA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B4FFA3-9BD4-D040-BF91-08AE243D29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45343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60E89B3-9261-3E3B-AA6E-538672E8CB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66A4871-6903-563E-0078-FD8C018A04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C34C975-F9DF-269F-AB9B-014855FD41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67556F-13F7-6440-901F-79741F0C5B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64599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FDDD5D1-AB39-B770-0E81-E3F08C7274F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4C3CA15-43EE-F7E1-BF18-0D5023EC5A5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0BBEF82-8C66-1877-2809-5C22B5E48D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87876E-4CDA-5045-B3D0-1CCC3A5B1FA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78449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9AC3326-AEAC-31E3-B849-4D7499177F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F4E57FFA-577A-51A8-BF05-C8E912FCFA8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C273F42-FEA2-C41E-C1D2-F2C32A423F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ADA239-C1AE-1C42-9FBA-03DCE22915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47742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BD417F6-B885-5D71-6313-8A9DF736AA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3CD384-E3A8-6D13-25A0-5BB232BD6F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3A8103F-7AD2-8505-12E9-C06D9F9F5AF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AB3C34-AA35-274B-959B-8CEE794E4B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46620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A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A2BB86-A8BA-05A3-65A7-F8D851D7CC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C4A255-4F85-73E2-7FA4-BDEAA5C5705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2A7669-D7CC-DD68-B59C-37FA1877E4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0AA8BE-1100-624C-871F-751F25A5000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48120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F4B3678-2787-F107-57C9-224FB9FB229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2078199-87B1-2910-BA6A-9F293C654D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56AAB16-3226-1278-9511-1305A3FD40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370DC2-89B8-6548-96A3-788D4C7AEBE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1195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9376CFF-19B0-4E27-DE5A-30424CEC511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F29245B-241F-76E7-8189-A29941711B4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0313D66-38B8-9F0B-7156-EC1683F549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FDBC3B-1A54-7F46-A15A-9DCD5682CFE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3437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62539D17-B9D5-038B-1A2F-5FE63438D0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D009A2FB-ED1F-6567-4E11-6E744B0EC1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403F079-72AA-8124-35A3-9B37CD62B54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00FDF1A-7189-5E5D-2335-6732419267F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B0DF5569-CF8A-6E0E-7B95-742A0B09EC4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81DCF372-8EBB-604B-A02E-80F7B4718D0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005FC16C-6E21-9AC6-58E4-300D28B4A8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4AC26987-6F7B-E1A4-6F1D-5587AF0EE9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96CFFD3-4A63-8B8A-FFE4-7F83035DFA8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200416EF-8F0C-F382-00CE-378A5029DCA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973768F-A82A-223B-2C22-A10A17FF4FC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30C0BCD2-970F-0847-9418-F95F9667EC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9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83356" y="1928731"/>
            <a:ext cx="3333749" cy="2624327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3" name="Text Box 6">
            <a:extLst>
              <a:ext uri="{FF2B5EF4-FFF2-40B4-BE49-F238E27FC236}">
                <a16:creationId xmlns:a16="http://schemas.microsoft.com/office/drawing/2014/main" id="{400B78AF-98C5-1C75-DD4F-888957725B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1525" y="1967266"/>
            <a:ext cx="1971675" cy="2547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31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  COINS FROM THE TIME OF JESUS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671C82-0266-722F-037B-3EBC817458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4622" y="643466"/>
            <a:ext cx="4942255" cy="5568739"/>
          </a:xfrm>
          <a:prstGeom prst="rect">
            <a:avLst/>
          </a:prstGeom>
        </p:spPr>
      </p:pic>
      <p:sp>
        <p:nvSpPr>
          <p:cNvPr id="5124" name="TextBox 1">
            <a:extLst>
              <a:ext uri="{FF2B5EF4-FFF2-40B4-BE49-F238E27FC236}">
                <a16:creationId xmlns:a16="http://schemas.microsoft.com/office/drawing/2014/main" id="{7B151952-D245-9E16-1C70-FB7B47C2E9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2950" y="1546225"/>
            <a:ext cx="16557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AU" altLang="en-US" sz="1800" b="1"/>
              <a:t>      </a:t>
            </a:r>
            <a:endParaRPr lang="en-AU" altLang="en-US" sz="1800" b="1">
              <a:solidFill>
                <a:srgbClr val="C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5F28EC-42ED-01F8-18B6-760E0E1C495D}"/>
              </a:ext>
            </a:extLst>
          </p:cNvPr>
          <p:cNvSpPr txBox="1"/>
          <p:nvPr/>
        </p:nvSpPr>
        <p:spPr>
          <a:xfrm>
            <a:off x="3563888" y="6212205"/>
            <a:ext cx="61047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Christ </a:t>
            </a:r>
            <a:r>
              <a:rPr lang="en-US" sz="1600" dirty="0" err="1"/>
              <a:t>Pantokrater</a:t>
            </a:r>
            <a:r>
              <a:rPr lang="en-US" sz="1600" dirty="0"/>
              <a:t>, St Catherine’s Monastery, Sinai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F3760-93D8-AD7A-93DA-416320F3D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105" y="2866727"/>
            <a:ext cx="7903790" cy="1124545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Making ancient coins</a:t>
            </a:r>
          </a:p>
        </p:txBody>
      </p:sp>
    </p:spTree>
    <p:extLst>
      <p:ext uri="{BB962C8B-B14F-4D97-AF65-F5344CB8AC3E}">
        <p14:creationId xmlns:p14="http://schemas.microsoft.com/office/powerpoint/2010/main" val="1118004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2">
            <a:extLst>
              <a:ext uri="{FF2B5EF4-FFF2-40B4-BE49-F238E27FC236}">
                <a16:creationId xmlns:a16="http://schemas.microsoft.com/office/drawing/2014/main" id="{30F49AF7-111E-BD29-8B38-BAB6C922E2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237288"/>
            <a:ext cx="90360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1800" b="1"/>
              <a:t>In ancient mints the coins were hand-struck while the heated metal was cooling</a:t>
            </a:r>
            <a:r>
              <a:rPr lang="en-AU" altLang="en-US" sz="1800"/>
              <a:t>.</a:t>
            </a:r>
          </a:p>
        </p:txBody>
      </p:sp>
      <p:pic>
        <p:nvPicPr>
          <p:cNvPr id="6147" name="Picture 1">
            <a:extLst>
              <a:ext uri="{FF2B5EF4-FFF2-40B4-BE49-F238E27FC236}">
                <a16:creationId xmlns:a16="http://schemas.microsoft.com/office/drawing/2014/main" id="{2B5CFDB4-23A0-0062-2A74-370EC0146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638"/>
            <a:ext cx="9144000" cy="597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4">
            <a:extLst>
              <a:ext uri="{FF2B5EF4-FFF2-40B4-BE49-F238E27FC236}">
                <a16:creationId xmlns:a16="http://schemas.microsoft.com/office/drawing/2014/main" id="{8F7980DC-91F8-80A3-D604-6798088658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6263" y="19050"/>
            <a:ext cx="3609975" cy="487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7" name="Picture 6">
            <a:extLst>
              <a:ext uri="{FF2B5EF4-FFF2-40B4-BE49-F238E27FC236}">
                <a16:creationId xmlns:a16="http://schemas.microsoft.com/office/drawing/2014/main" id="{4EE80FAC-0D24-FDC2-D59D-EA97D078C1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25" y="236538"/>
            <a:ext cx="3406775" cy="462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8" name="TextBox 7">
            <a:extLst>
              <a:ext uri="{FF2B5EF4-FFF2-40B4-BE49-F238E27FC236}">
                <a16:creationId xmlns:a16="http://schemas.microsoft.com/office/drawing/2014/main" id="{CDD7664B-84BD-B88C-3667-E903EC2EE3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4908550"/>
            <a:ext cx="79930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C00000"/>
                </a:solidFill>
              </a:rPr>
              <a:t>    </a:t>
            </a:r>
            <a:r>
              <a:rPr lang="en-GB" altLang="en-US" sz="2400" b="1">
                <a:solidFill>
                  <a:srgbClr val="C00000"/>
                </a:solidFill>
              </a:rPr>
              <a:t>These chalkstone molds were discovered in Israel.</a:t>
            </a:r>
            <a:endParaRPr lang="en-AU" altLang="en-US" sz="2400" b="1">
              <a:solidFill>
                <a:srgbClr val="C00000"/>
              </a:solidFill>
            </a:endParaRPr>
          </a:p>
        </p:txBody>
      </p:sp>
      <p:sp>
        <p:nvSpPr>
          <p:cNvPr id="41989" name="TextBox 8">
            <a:extLst>
              <a:ext uri="{FF2B5EF4-FFF2-40B4-BE49-F238E27FC236}">
                <a16:creationId xmlns:a16="http://schemas.microsoft.com/office/drawing/2014/main" id="{B0CF1F32-F782-1416-D40B-0BF076A544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5427663"/>
            <a:ext cx="8713788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000" b="1"/>
              <a:t>To make a strip of blanks, close the molds like a book and pour molten metal in the holes. Then open the molds and pull each hot strip over an anvil die and strike it with a hammer die to make a strip of coins.</a:t>
            </a:r>
            <a:endParaRPr lang="en-AU" altLang="en-US" sz="2000" b="1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>
            <a:extLst>
              <a:ext uri="{FF2B5EF4-FFF2-40B4-BE49-F238E27FC236}">
                <a16:creationId xmlns:a16="http://schemas.microsoft.com/office/drawing/2014/main" id="{07178833-4979-3D07-FA55-DB66BDEDBC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3175" y="260350"/>
            <a:ext cx="6308725" cy="249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1" name="TextBox 3">
            <a:extLst>
              <a:ext uri="{FF2B5EF4-FFF2-40B4-BE49-F238E27FC236}">
                <a16:creationId xmlns:a16="http://schemas.microsoft.com/office/drawing/2014/main" id="{FF5648E6-0B58-10BA-4CD7-AC4AB1B4F5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3713" y="2876550"/>
            <a:ext cx="6121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1800"/>
              <a:t>              </a:t>
            </a:r>
            <a:r>
              <a:rPr lang="en-GB" altLang="en-US" sz="2400" b="1"/>
              <a:t>Bottom 2 rows in the mold</a:t>
            </a:r>
            <a:endParaRPr lang="en-AU" altLang="en-US" sz="2400" b="1"/>
          </a:p>
        </p:txBody>
      </p:sp>
      <p:pic>
        <p:nvPicPr>
          <p:cNvPr id="43012" name="Picture 2">
            <a:extLst>
              <a:ext uri="{FF2B5EF4-FFF2-40B4-BE49-F238E27FC236}">
                <a16:creationId xmlns:a16="http://schemas.microsoft.com/office/drawing/2014/main" id="{8FF004FC-E260-5448-A080-0F11D4F578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2563" y="3536950"/>
            <a:ext cx="4202112" cy="272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3" name="TextBox 1">
            <a:extLst>
              <a:ext uri="{FF2B5EF4-FFF2-40B4-BE49-F238E27FC236}">
                <a16:creationId xmlns:a16="http://schemas.microsoft.com/office/drawing/2014/main" id="{668D15FF-A9DE-7CB7-B59B-542DF5BD9CDD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843213" y="6238875"/>
            <a:ext cx="357505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800" b="1"/>
              <a:t>     </a:t>
            </a:r>
            <a:r>
              <a:rPr lang="en-GB" altLang="en-US" sz="2400" b="1"/>
              <a:t>2 strips of blanks</a:t>
            </a:r>
            <a:endParaRPr lang="en-AU" altLang="en-US" sz="2400" b="1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>
            <a:extLst>
              <a:ext uri="{FF2B5EF4-FFF2-40B4-BE49-F238E27FC236}">
                <a16:creationId xmlns:a16="http://schemas.microsoft.com/office/drawing/2014/main" id="{25317502-618F-EF05-2570-B57EDD7847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427038"/>
            <a:ext cx="2614612" cy="233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5" name="TextBox 5">
            <a:extLst>
              <a:ext uri="{FF2B5EF4-FFF2-40B4-BE49-F238E27FC236}">
                <a16:creationId xmlns:a16="http://schemas.microsoft.com/office/drawing/2014/main" id="{0F4CD0E6-2512-9903-6F41-A6530681B980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331913" y="5949950"/>
            <a:ext cx="6659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400" b="1"/>
              <a:t>The strip of coins was </a:t>
            </a:r>
            <a:r>
              <a:rPr lang="en-GB" altLang="en-US" sz="2400" b="1">
                <a:solidFill>
                  <a:srgbClr val="C00000"/>
                </a:solidFill>
              </a:rPr>
              <a:t>chopped with an axe. </a:t>
            </a:r>
            <a:endParaRPr lang="en-AU" altLang="en-US" sz="2400" b="1">
              <a:solidFill>
                <a:srgbClr val="C00000"/>
              </a:solidFill>
            </a:endParaRPr>
          </a:p>
        </p:txBody>
      </p:sp>
      <p:pic>
        <p:nvPicPr>
          <p:cNvPr id="44036" name="Picture 2">
            <a:extLst>
              <a:ext uri="{FF2B5EF4-FFF2-40B4-BE49-F238E27FC236}">
                <a16:creationId xmlns:a16="http://schemas.microsoft.com/office/drawing/2014/main" id="{3FEE4E54-B6CB-FC5D-A89F-3AE13049CB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59088"/>
            <a:ext cx="9144000" cy="291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2">
            <a:extLst>
              <a:ext uri="{FF2B5EF4-FFF2-40B4-BE49-F238E27FC236}">
                <a16:creationId xmlns:a16="http://schemas.microsoft.com/office/drawing/2014/main" id="{77ED5A12-E43E-1436-C429-BE47699F7D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8175" y="188913"/>
            <a:ext cx="57610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b="1">
                <a:solidFill>
                  <a:srgbClr val="C00000"/>
                </a:solidFill>
              </a:rPr>
              <a:t>  Striking an Ancient Coin</a:t>
            </a:r>
          </a:p>
        </p:txBody>
      </p:sp>
      <p:pic>
        <p:nvPicPr>
          <p:cNvPr id="7171" name="Picture 1">
            <a:extLst>
              <a:ext uri="{FF2B5EF4-FFF2-40B4-BE49-F238E27FC236}">
                <a16:creationId xmlns:a16="http://schemas.microsoft.com/office/drawing/2014/main" id="{9C25CB56-6A3F-1A02-4309-92F219CBEF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" y="904875"/>
            <a:ext cx="7939088" cy="602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TextBox 1">
            <a:extLst>
              <a:ext uri="{FF2B5EF4-FFF2-40B4-BE49-F238E27FC236}">
                <a16:creationId xmlns:a16="http://schemas.microsoft.com/office/drawing/2014/main" id="{D5F1730F-ED68-2702-4B44-9BE4445D8D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9700" y="3573463"/>
            <a:ext cx="32861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400" b="1"/>
              <a:t>Denarius of Tiberius</a:t>
            </a:r>
            <a:endParaRPr lang="en-AU" altLang="en-US" sz="2400" b="1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>
            <a:extLst>
              <a:ext uri="{FF2B5EF4-FFF2-40B4-BE49-F238E27FC236}">
                <a16:creationId xmlns:a16="http://schemas.microsoft.com/office/drawing/2014/main" id="{C1B53337-0F3C-B065-9ED9-B944418DA5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3" y="0"/>
            <a:ext cx="8982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1">
            <a:extLst>
              <a:ext uri="{FF2B5EF4-FFF2-40B4-BE49-F238E27FC236}">
                <a16:creationId xmlns:a16="http://schemas.microsoft.com/office/drawing/2014/main" id="{0A3DB0CE-2573-8692-EB02-F17D1BBC7C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050" y="2852738"/>
            <a:ext cx="47529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1800"/>
              <a:t>          </a:t>
            </a:r>
            <a:endParaRPr lang="en-AU" altLang="en-US" sz="1800"/>
          </a:p>
        </p:txBody>
      </p:sp>
      <p:pic>
        <p:nvPicPr>
          <p:cNvPr id="26627" name="Picture 2">
            <a:extLst>
              <a:ext uri="{FF2B5EF4-FFF2-40B4-BE49-F238E27FC236}">
                <a16:creationId xmlns:a16="http://schemas.microsoft.com/office/drawing/2014/main" id="{778F8DFC-AD35-8B2E-8203-40D8015D39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913"/>
            <a:ext cx="9144000" cy="673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1">
            <a:extLst>
              <a:ext uri="{FF2B5EF4-FFF2-40B4-BE49-F238E27FC236}">
                <a16:creationId xmlns:a16="http://schemas.microsoft.com/office/drawing/2014/main" id="{8394CD81-20F9-E3C8-D693-8AD8765F0E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075" y="347663"/>
            <a:ext cx="55435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800" b="1">
                <a:solidFill>
                  <a:srgbClr val="FF0000"/>
                </a:solidFill>
              </a:rPr>
              <a:t>Roman Coin Denominations</a:t>
            </a:r>
            <a:endParaRPr lang="en-AU" altLang="en-US" sz="2800" b="1">
              <a:solidFill>
                <a:srgbClr val="FF0000"/>
              </a:solidFill>
            </a:endParaRPr>
          </a:p>
        </p:txBody>
      </p:sp>
      <p:pic>
        <p:nvPicPr>
          <p:cNvPr id="8195" name="Picture 5">
            <a:extLst>
              <a:ext uri="{FF2B5EF4-FFF2-40B4-BE49-F238E27FC236}">
                <a16:creationId xmlns:a16="http://schemas.microsoft.com/office/drawing/2014/main" id="{0A530CAC-B1E9-2BA5-F393-261C8AF9DB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1268413"/>
            <a:ext cx="3902075" cy="187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7">
            <a:extLst>
              <a:ext uri="{FF2B5EF4-FFF2-40B4-BE49-F238E27FC236}">
                <a16:creationId xmlns:a16="http://schemas.microsoft.com/office/drawing/2014/main" id="{7B4D0595-24B3-640F-2C87-B92F856609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1196975"/>
            <a:ext cx="4140200" cy="20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9">
            <a:extLst>
              <a:ext uri="{FF2B5EF4-FFF2-40B4-BE49-F238E27FC236}">
                <a16:creationId xmlns:a16="http://schemas.microsoft.com/office/drawing/2014/main" id="{C95A7620-894D-482A-2CAD-2ACCCA4EAA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860800"/>
            <a:ext cx="4572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11">
            <a:extLst>
              <a:ext uri="{FF2B5EF4-FFF2-40B4-BE49-F238E27FC236}">
                <a16:creationId xmlns:a16="http://schemas.microsoft.com/office/drawing/2014/main" id="{3C2D8B4C-99E2-AC75-ABC3-51583EDF69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4005263"/>
            <a:ext cx="2701925" cy="132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9" name="TextBox 12">
            <a:extLst>
              <a:ext uri="{FF2B5EF4-FFF2-40B4-BE49-F238E27FC236}">
                <a16:creationId xmlns:a16="http://schemas.microsoft.com/office/drawing/2014/main" id="{FD13D536-E161-FA3F-8CD0-58B7DCB708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8175" y="3248025"/>
            <a:ext cx="68405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000000"/>
                </a:solidFill>
              </a:rPr>
              <a:t>AS                                             DUPONDIUS = 2 asses</a:t>
            </a:r>
            <a:endParaRPr lang="en-AU" altLang="en-US" sz="2000" b="1">
              <a:solidFill>
                <a:srgbClr val="000000"/>
              </a:solidFill>
            </a:endParaRPr>
          </a:p>
        </p:txBody>
      </p:sp>
      <p:sp>
        <p:nvSpPr>
          <p:cNvPr id="8200" name="TextBox 13">
            <a:extLst>
              <a:ext uri="{FF2B5EF4-FFF2-40B4-BE49-F238E27FC236}">
                <a16:creationId xmlns:a16="http://schemas.microsoft.com/office/drawing/2014/main" id="{FF1A9905-8F1D-A2B8-60F3-A9B04367C8AD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103313" y="6205538"/>
            <a:ext cx="35766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000000"/>
                </a:solidFill>
              </a:rPr>
              <a:t>SESTERTIUS = 4 asses</a:t>
            </a:r>
            <a:r>
              <a:rPr lang="en-GB" altLang="en-US" sz="1800">
                <a:solidFill>
                  <a:srgbClr val="000000"/>
                </a:solidFill>
              </a:rPr>
              <a:t> </a:t>
            </a:r>
            <a:endParaRPr lang="en-AU" altLang="en-US" sz="1800">
              <a:solidFill>
                <a:srgbClr val="000000"/>
              </a:solidFill>
            </a:endParaRPr>
          </a:p>
        </p:txBody>
      </p:sp>
      <p:sp>
        <p:nvSpPr>
          <p:cNvPr id="8201" name="TextBox 14">
            <a:extLst>
              <a:ext uri="{FF2B5EF4-FFF2-40B4-BE49-F238E27FC236}">
                <a16:creationId xmlns:a16="http://schemas.microsoft.com/office/drawing/2014/main" id="{63FFDF5D-DB85-EC7A-8018-ED505A5523D2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5508625" y="5518150"/>
            <a:ext cx="30765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000000"/>
                </a:solidFill>
              </a:rPr>
              <a:t>AUREUS = 25 denarii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000000"/>
                </a:solidFill>
              </a:rPr>
              <a:t>DENARIUS = 16 asses</a:t>
            </a:r>
            <a:r>
              <a:rPr lang="en-GB" altLang="en-US" sz="1800">
                <a:solidFill>
                  <a:srgbClr val="000000"/>
                </a:solidFill>
              </a:rPr>
              <a:t> </a:t>
            </a:r>
            <a:endParaRPr lang="en-AU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044029-01E1-C637-435C-D1AA2F754A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6FA0F-DC55-C8C4-8D65-E3F73716D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105" y="2866727"/>
            <a:ext cx="7903790" cy="1124545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The Herodian dynasty</a:t>
            </a:r>
          </a:p>
        </p:txBody>
      </p:sp>
    </p:spTree>
    <p:extLst>
      <p:ext uri="{BB962C8B-B14F-4D97-AF65-F5344CB8AC3E}">
        <p14:creationId xmlns:p14="http://schemas.microsoft.com/office/powerpoint/2010/main" val="17136335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1">
            <a:extLst>
              <a:ext uri="{FF2B5EF4-FFF2-40B4-BE49-F238E27FC236}">
                <a16:creationId xmlns:a16="http://schemas.microsoft.com/office/drawing/2014/main" id="{5376D1D5-9516-1F0A-CED8-C795688676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528" y="309563"/>
            <a:ext cx="849694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b="1" dirty="0"/>
              <a:t>  COIN 1  </a:t>
            </a:r>
            <a:r>
              <a:rPr lang="en-GB" altLang="en-US" b="1" dirty="0">
                <a:solidFill>
                  <a:srgbClr val="C00000"/>
                </a:solidFill>
              </a:rPr>
              <a:t>King Herod the Great</a:t>
            </a:r>
            <a:endParaRPr lang="en-AU" altLang="en-US" b="1" dirty="0">
              <a:solidFill>
                <a:srgbClr val="C00000"/>
              </a:solidFill>
            </a:endParaRPr>
          </a:p>
        </p:txBody>
      </p:sp>
      <p:sp>
        <p:nvSpPr>
          <p:cNvPr id="9219" name="TextBox 2">
            <a:extLst>
              <a:ext uri="{FF2B5EF4-FFF2-40B4-BE49-F238E27FC236}">
                <a16:creationId xmlns:a16="http://schemas.microsoft.com/office/drawing/2014/main" id="{1B46A8C2-8283-F24C-BEF8-606DF9EE65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4449763"/>
            <a:ext cx="8174038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2400" b="1" dirty="0">
                <a:solidFill>
                  <a:srgbClr val="002060"/>
                </a:solidFill>
              </a:rPr>
              <a:t>OBVERSE: </a:t>
            </a:r>
            <a:r>
              <a:rPr lang="en-AU" altLang="en-US" sz="2400" b="1" dirty="0">
                <a:solidFill>
                  <a:srgbClr val="000000"/>
                </a:solidFill>
              </a:rPr>
              <a:t>a caduceus with ‘King Herod’ in Greek.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AU" altLang="en-US" sz="2400" b="1" dirty="0">
                <a:solidFill>
                  <a:srgbClr val="000000"/>
                </a:solidFill>
              </a:rPr>
              <a:t>A caduceus was the magic wand of the god Mercury, and here it is probably meant to be a symbol of peace.</a:t>
            </a:r>
          </a:p>
          <a:p>
            <a:pPr>
              <a:spcBef>
                <a:spcPct val="0"/>
              </a:spcBef>
              <a:buFontTx/>
              <a:buNone/>
            </a:pPr>
            <a:endParaRPr lang="en-AU" altLang="en-US" sz="2400" b="1" dirty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AU" altLang="en-US" sz="2400" b="1" dirty="0">
                <a:solidFill>
                  <a:srgbClr val="002060"/>
                </a:solidFill>
              </a:rPr>
              <a:t>REVERSE</a:t>
            </a:r>
            <a:r>
              <a:rPr lang="en-AU" altLang="en-US" sz="2400" b="1" dirty="0">
                <a:solidFill>
                  <a:srgbClr val="000000"/>
                </a:solidFill>
              </a:rPr>
              <a:t>: a poppy pod on a branch. </a:t>
            </a:r>
          </a:p>
        </p:txBody>
      </p:sp>
      <p:pic>
        <p:nvPicPr>
          <p:cNvPr id="9220" name="Picture 4">
            <a:extLst>
              <a:ext uri="{FF2B5EF4-FFF2-40B4-BE49-F238E27FC236}">
                <a16:creationId xmlns:a16="http://schemas.microsoft.com/office/drawing/2014/main" id="{5FC0DD67-56AE-E578-57F8-D9316D4430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525" y="1066800"/>
            <a:ext cx="2498725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6">
            <a:extLst>
              <a:ext uri="{FF2B5EF4-FFF2-40B4-BE49-F238E27FC236}">
                <a16:creationId xmlns:a16="http://schemas.microsoft.com/office/drawing/2014/main" id="{5B9C7433-DB78-A07A-6622-7EEA4D3295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9213" y="1068388"/>
            <a:ext cx="2346325" cy="2455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2" name="TextBox 2">
            <a:extLst>
              <a:ext uri="{FF2B5EF4-FFF2-40B4-BE49-F238E27FC236}">
                <a16:creationId xmlns:a16="http://schemas.microsoft.com/office/drawing/2014/main" id="{F62FD623-C16F-A4B2-D753-8DA1D5E3F0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3927475"/>
            <a:ext cx="76374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F0000"/>
                </a:solidFill>
              </a:rPr>
              <a:t>Herod was king of the Jews when Jesus was born. </a:t>
            </a:r>
          </a:p>
        </p:txBody>
      </p:sp>
      <p:pic>
        <p:nvPicPr>
          <p:cNvPr id="9223" name="Picture 2">
            <a:extLst>
              <a:ext uri="{FF2B5EF4-FFF2-40B4-BE49-F238E27FC236}">
                <a16:creationId xmlns:a16="http://schemas.microsoft.com/office/drawing/2014/main" id="{106A3522-4A61-40BC-6740-CDF4F89B44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875" y="1225550"/>
            <a:ext cx="1249363" cy="214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4" name="TextBox 3">
            <a:extLst>
              <a:ext uri="{FF2B5EF4-FFF2-40B4-BE49-F238E27FC236}">
                <a16:creationId xmlns:a16="http://schemas.microsoft.com/office/drawing/2014/main" id="{C8564B28-24F1-32EB-008F-A2733F33D4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2088" y="3403600"/>
            <a:ext cx="2089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1800" b="1"/>
              <a:t>     caduceus</a:t>
            </a:r>
            <a:endParaRPr lang="en-AU" altLang="en-US" sz="1800" b="1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20816AF-886D-41D9-6D6A-FCCCB469A86E}"/>
              </a:ext>
            </a:extLst>
          </p:cNvPr>
          <p:cNvSpPr txBox="1"/>
          <p:nvPr/>
        </p:nvSpPr>
        <p:spPr>
          <a:xfrm>
            <a:off x="3166007" y="3358783"/>
            <a:ext cx="12241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CCCRH #1587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3">
            <a:extLst>
              <a:ext uri="{FF2B5EF4-FFF2-40B4-BE49-F238E27FC236}">
                <a16:creationId xmlns:a16="http://schemas.microsoft.com/office/drawing/2014/main" id="{AC185629-3D69-F539-E822-71DC95B9A5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150" y="266700"/>
            <a:ext cx="55451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b="1">
                <a:solidFill>
                  <a:srgbClr val="C00000"/>
                </a:solidFill>
              </a:rPr>
              <a:t> </a:t>
            </a:r>
            <a:r>
              <a:rPr lang="en-AU" altLang="en-US" b="1"/>
              <a:t>COIN 2  </a:t>
            </a:r>
            <a:r>
              <a:rPr lang="en-AU" altLang="en-US" b="1">
                <a:solidFill>
                  <a:srgbClr val="C00000"/>
                </a:solidFill>
              </a:rPr>
              <a:t>Herod the Great</a:t>
            </a:r>
          </a:p>
        </p:txBody>
      </p:sp>
      <p:sp>
        <p:nvSpPr>
          <p:cNvPr id="10243" name="TextBox 4">
            <a:extLst>
              <a:ext uri="{FF2B5EF4-FFF2-40B4-BE49-F238E27FC236}">
                <a16:creationId xmlns:a16="http://schemas.microsoft.com/office/drawing/2014/main" id="{6F8E887F-EFEC-E377-9A32-A197FD1740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025" y="4919663"/>
            <a:ext cx="8351838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2400" b="1">
                <a:solidFill>
                  <a:srgbClr val="002060"/>
                </a:solidFill>
              </a:rPr>
              <a:t>OBVERSE: </a:t>
            </a:r>
            <a:r>
              <a:rPr lang="en-AU" altLang="en-US" sz="2400" b="1"/>
              <a:t>anchor with ‘King Herod’ in Greek.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AU" altLang="en-US" sz="2400" b="1">
                <a:solidFill>
                  <a:srgbClr val="C00000"/>
                </a:solidFill>
              </a:rPr>
              <a:t>Jewish law forbade human images.</a:t>
            </a:r>
          </a:p>
          <a:p>
            <a:pPr>
              <a:spcBef>
                <a:spcPct val="0"/>
              </a:spcBef>
              <a:buFontTx/>
              <a:buNone/>
            </a:pPr>
            <a:endParaRPr lang="en-AU" altLang="en-US" sz="2400" b="1"/>
          </a:p>
          <a:p>
            <a:pPr>
              <a:spcBef>
                <a:spcPct val="0"/>
              </a:spcBef>
              <a:buFontTx/>
              <a:buNone/>
            </a:pPr>
            <a:r>
              <a:rPr lang="en-AU" altLang="en-US" sz="2400" b="1">
                <a:solidFill>
                  <a:srgbClr val="002060"/>
                </a:solidFill>
              </a:rPr>
              <a:t>REVERSE: </a:t>
            </a:r>
            <a:r>
              <a:rPr lang="en-AU" altLang="en-US" sz="2400" b="1"/>
              <a:t>a caduceus between two cornucopias.          </a:t>
            </a:r>
          </a:p>
        </p:txBody>
      </p:sp>
      <p:pic>
        <p:nvPicPr>
          <p:cNvPr id="10244" name="Picture 2">
            <a:extLst>
              <a:ext uri="{FF2B5EF4-FFF2-40B4-BE49-F238E27FC236}">
                <a16:creationId xmlns:a16="http://schemas.microsoft.com/office/drawing/2014/main" id="{4108B9E0-42C9-085B-7C89-EC26660041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370013"/>
            <a:ext cx="2662237" cy="316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4">
            <a:extLst>
              <a:ext uri="{FF2B5EF4-FFF2-40B4-BE49-F238E27FC236}">
                <a16:creationId xmlns:a16="http://schemas.microsoft.com/office/drawing/2014/main" id="{05544BC0-7287-4B3B-95B4-FA1B482C6C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1370013"/>
            <a:ext cx="2892425" cy="325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6">
            <a:extLst>
              <a:ext uri="{FF2B5EF4-FFF2-40B4-BE49-F238E27FC236}">
                <a16:creationId xmlns:a16="http://schemas.microsoft.com/office/drawing/2014/main" id="{7C34411D-3E87-7E04-7BF2-4956F53A1A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2013" y="1909763"/>
            <a:ext cx="1287462" cy="234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7" name="TextBox 7">
            <a:extLst>
              <a:ext uri="{FF2B5EF4-FFF2-40B4-BE49-F238E27FC236}">
                <a16:creationId xmlns:a16="http://schemas.microsoft.com/office/drawing/2014/main" id="{94F063F1-0F1E-9ADE-5452-B5654CE12C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2625" y="4354513"/>
            <a:ext cx="1646238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1800" b="1"/>
              <a:t>  cornucopia</a:t>
            </a:r>
            <a:endParaRPr lang="en-AU" altLang="en-US" sz="1800" b="1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F7950B-9D1F-DD40-6083-7F46D4DF3F13}"/>
              </a:ext>
            </a:extLst>
          </p:cNvPr>
          <p:cNvSpPr txBox="1"/>
          <p:nvPr/>
        </p:nvSpPr>
        <p:spPr>
          <a:xfrm>
            <a:off x="3142977" y="4090671"/>
            <a:ext cx="12241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CCCRH #2765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5">
            <a:extLst>
              <a:ext uri="{FF2B5EF4-FFF2-40B4-BE49-F238E27FC236}">
                <a16:creationId xmlns:a16="http://schemas.microsoft.com/office/drawing/2014/main" id="{9BD5134F-D523-8A62-A0FE-0A1AE17C82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275" y="841375"/>
            <a:ext cx="4210050" cy="5601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C00000"/>
                </a:solidFill>
              </a:rPr>
              <a:t>The Kingdom of Herod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2060"/>
                </a:solidFill>
              </a:rPr>
              <a:t>When Herod died in 4 BCE his territory was divided between 3 surviving sons.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b="1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C00000"/>
                </a:solidFill>
              </a:rPr>
              <a:t>Archelaus: </a:t>
            </a:r>
            <a:r>
              <a:rPr lang="en-US" altLang="en-US" sz="2400" b="1" dirty="0"/>
              <a:t>ethnarch of Judaea &amp; Samaria (</a:t>
            </a:r>
            <a:r>
              <a:rPr lang="en-US" altLang="en-US" sz="2400" b="1" dirty="0" err="1"/>
              <a:t>centre</a:t>
            </a:r>
            <a:r>
              <a:rPr lang="en-US" altLang="en-US" sz="2400" b="1" dirty="0"/>
              <a:t>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b="1" dirty="0">
              <a:solidFill>
                <a:srgbClr val="C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C00000"/>
                </a:solidFill>
              </a:rPr>
              <a:t>Antipas:</a:t>
            </a:r>
            <a:r>
              <a:rPr lang="en-US" altLang="en-US" sz="2400" b="1" dirty="0"/>
              <a:t> tetrarch of Galilee and Perea (north &amp; east)    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b="1" dirty="0">
              <a:solidFill>
                <a:srgbClr val="C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C00000"/>
                </a:solidFill>
              </a:rPr>
              <a:t>Philip:</a:t>
            </a:r>
            <a:r>
              <a:rPr lang="en-US" altLang="en-US" sz="2400" b="1" dirty="0"/>
              <a:t> tetrarch of the territory to the north-east of the Sea of Galilee</a:t>
            </a:r>
            <a:endParaRPr lang="en-US" altLang="en-US" sz="1800" dirty="0"/>
          </a:p>
        </p:txBody>
      </p:sp>
      <p:pic>
        <p:nvPicPr>
          <p:cNvPr id="11267" name="Picture 1">
            <a:extLst>
              <a:ext uri="{FF2B5EF4-FFF2-40B4-BE49-F238E27FC236}">
                <a16:creationId xmlns:a16="http://schemas.microsoft.com/office/drawing/2014/main" id="{9CA571B8-8786-6A15-2AC3-8BDB2E515D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7550" y="15875"/>
            <a:ext cx="4446588" cy="690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5">
            <a:extLst>
              <a:ext uri="{FF2B5EF4-FFF2-40B4-BE49-F238E27FC236}">
                <a16:creationId xmlns:a16="http://schemas.microsoft.com/office/drawing/2014/main" id="{4D6FD16A-7E91-72DB-4B41-8E7F11C67E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3890963"/>
            <a:ext cx="8713093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Archelaus ruled Judaea from 4 BCE to 6 CE. He was so cruel that the Jews asked the Roman emperor, Augustus, to get rid of him. He is mentioned in Matthew 2:22.</a:t>
            </a:r>
          </a:p>
        </p:txBody>
      </p:sp>
      <p:sp>
        <p:nvSpPr>
          <p:cNvPr id="12291" name="TextBox 3">
            <a:extLst>
              <a:ext uri="{FF2B5EF4-FFF2-40B4-BE49-F238E27FC236}">
                <a16:creationId xmlns:a16="http://schemas.microsoft.com/office/drawing/2014/main" id="{0957F546-E531-DA8C-FDFA-0BC3D14DD4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8175" y="263525"/>
            <a:ext cx="61198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b="1"/>
              <a:t>  COIN 3  </a:t>
            </a:r>
            <a:r>
              <a:rPr lang="en-AU" altLang="en-US" b="1">
                <a:solidFill>
                  <a:srgbClr val="C00000"/>
                </a:solidFill>
              </a:rPr>
              <a:t>Herod Archelaus</a:t>
            </a:r>
          </a:p>
        </p:txBody>
      </p:sp>
      <p:sp>
        <p:nvSpPr>
          <p:cNvPr id="12292" name="TextBox 4">
            <a:extLst>
              <a:ext uri="{FF2B5EF4-FFF2-40B4-BE49-F238E27FC236}">
                <a16:creationId xmlns:a16="http://schemas.microsoft.com/office/drawing/2014/main" id="{1719EFE4-379D-5D7C-0411-29E145F30E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5300663"/>
            <a:ext cx="8892480" cy="127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en-AU" altLang="en-US" sz="2400" b="1" dirty="0">
                <a:solidFill>
                  <a:srgbClr val="002060"/>
                </a:solidFill>
              </a:rPr>
              <a:t>OBVERSE: </a:t>
            </a:r>
            <a:r>
              <a:rPr lang="en-AU" altLang="en-US" sz="2400" b="1" dirty="0"/>
              <a:t>double cornucopias with the Greek word ‘Herod’.</a:t>
            </a:r>
            <a:endParaRPr lang="en-AU" altLang="en-US" sz="2400" b="1" dirty="0">
              <a:solidFill>
                <a:srgbClr val="00206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AU" altLang="en-US" sz="2400" b="1" dirty="0">
                <a:solidFill>
                  <a:srgbClr val="002060"/>
                </a:solidFill>
              </a:rPr>
              <a:t>REVERSE: </a:t>
            </a:r>
            <a:r>
              <a:rPr lang="el-GR" altLang="en-US" sz="2400" b="1" dirty="0">
                <a:solidFill>
                  <a:srgbClr val="002060"/>
                </a:solidFill>
              </a:rPr>
              <a:t>ΕΘΝΑΡΧ</a:t>
            </a:r>
            <a:r>
              <a:rPr lang="en-AU" altLang="en-US" sz="2400" b="1" dirty="0"/>
              <a:t> (ethnarch) above a war galley. </a:t>
            </a:r>
          </a:p>
        </p:txBody>
      </p:sp>
      <p:pic>
        <p:nvPicPr>
          <p:cNvPr id="12293" name="Picture 1">
            <a:extLst>
              <a:ext uri="{FF2B5EF4-FFF2-40B4-BE49-F238E27FC236}">
                <a16:creationId xmlns:a16="http://schemas.microsoft.com/office/drawing/2014/main" id="{F8A47594-8E3D-BC97-2349-A7C50D7313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338" y="1038225"/>
            <a:ext cx="3578225" cy="268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2">
            <a:extLst>
              <a:ext uri="{FF2B5EF4-FFF2-40B4-BE49-F238E27FC236}">
                <a16:creationId xmlns:a16="http://schemas.microsoft.com/office/drawing/2014/main" id="{E283A244-751D-6695-8E28-F0FE0F1316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989013"/>
            <a:ext cx="3695700" cy="2773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1FC4745-FC31-E5D0-CD85-FA9542EA5EC8}"/>
              </a:ext>
            </a:extLst>
          </p:cNvPr>
          <p:cNvSpPr txBox="1"/>
          <p:nvPr/>
        </p:nvSpPr>
        <p:spPr>
          <a:xfrm>
            <a:off x="3743946" y="3326239"/>
            <a:ext cx="12241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CCCRH #495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2">
            <a:extLst>
              <a:ext uri="{FF2B5EF4-FFF2-40B4-BE49-F238E27FC236}">
                <a16:creationId xmlns:a16="http://schemas.microsoft.com/office/drawing/2014/main" id="{0F6267D9-A5F8-B276-7BEB-855290AE85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4808538"/>
            <a:ext cx="8208962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2400" b="1" dirty="0">
                <a:solidFill>
                  <a:srgbClr val="002060"/>
                </a:solidFill>
              </a:rPr>
              <a:t>OBVERSE: </a:t>
            </a:r>
            <a:r>
              <a:rPr lang="en-AU" altLang="en-US" sz="2400" b="1" dirty="0">
                <a:solidFill>
                  <a:srgbClr val="000000"/>
                </a:solidFill>
              </a:rPr>
              <a:t>ram on ship’s prow with Greek letters for ‘Herod’.</a:t>
            </a:r>
          </a:p>
          <a:p>
            <a:pPr>
              <a:spcBef>
                <a:spcPct val="0"/>
              </a:spcBef>
              <a:buFontTx/>
              <a:buNone/>
            </a:pPr>
            <a:endParaRPr lang="en-AU" altLang="en-US" sz="2400" b="1" dirty="0">
              <a:solidFill>
                <a:srgbClr val="00206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AU" altLang="en-US" sz="2400" b="1" dirty="0">
                <a:solidFill>
                  <a:srgbClr val="002060"/>
                </a:solidFill>
              </a:rPr>
              <a:t>REVERSE: </a:t>
            </a:r>
            <a:r>
              <a:rPr lang="en-AU" altLang="en-US" sz="2400" b="1" dirty="0">
                <a:solidFill>
                  <a:srgbClr val="000000"/>
                </a:solidFill>
              </a:rPr>
              <a:t>Greek letters </a:t>
            </a:r>
            <a:r>
              <a:rPr lang="el-GR" altLang="en-US" sz="2400" b="1" dirty="0">
                <a:solidFill>
                  <a:srgbClr val="002060"/>
                </a:solidFill>
              </a:rPr>
              <a:t>ΕΘΝ</a:t>
            </a:r>
            <a:r>
              <a:rPr lang="en-US" altLang="en-US" sz="2400" b="1" dirty="0">
                <a:solidFill>
                  <a:srgbClr val="002060"/>
                </a:solidFill>
              </a:rPr>
              <a:t> </a:t>
            </a:r>
            <a:r>
              <a:rPr lang="en-AU" altLang="en-US" sz="2400" b="1" dirty="0">
                <a:solidFill>
                  <a:srgbClr val="000000"/>
                </a:solidFill>
              </a:rPr>
              <a:t>for ‘ethnarch’ within a wreath.</a:t>
            </a:r>
          </a:p>
        </p:txBody>
      </p:sp>
      <p:sp>
        <p:nvSpPr>
          <p:cNvPr id="13315" name="TextBox 3">
            <a:extLst>
              <a:ext uri="{FF2B5EF4-FFF2-40B4-BE49-F238E27FC236}">
                <a16:creationId xmlns:a16="http://schemas.microsoft.com/office/drawing/2014/main" id="{B25CFDBB-0191-6918-166A-7ADA25564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7200" y="549275"/>
            <a:ext cx="5400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b="1"/>
              <a:t>   COIN 4  </a:t>
            </a:r>
            <a:r>
              <a:rPr lang="en-GB" altLang="en-US" b="1">
                <a:solidFill>
                  <a:srgbClr val="C00000"/>
                </a:solidFill>
              </a:rPr>
              <a:t>Herod Archelaus</a:t>
            </a:r>
            <a:endParaRPr lang="en-AU" altLang="en-US" b="1">
              <a:solidFill>
                <a:srgbClr val="C00000"/>
              </a:solidFill>
            </a:endParaRPr>
          </a:p>
        </p:txBody>
      </p:sp>
      <p:pic>
        <p:nvPicPr>
          <p:cNvPr id="13316" name="Picture 5">
            <a:extLst>
              <a:ext uri="{FF2B5EF4-FFF2-40B4-BE49-F238E27FC236}">
                <a16:creationId xmlns:a16="http://schemas.microsoft.com/office/drawing/2014/main" id="{8EFF0F37-42E5-617B-0C9A-A3BB534F68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888" y="1265238"/>
            <a:ext cx="6846887" cy="332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3ED621B-5121-C53C-E07C-EACBBACF458C}"/>
              </a:ext>
            </a:extLst>
          </p:cNvPr>
          <p:cNvSpPr txBox="1"/>
          <p:nvPr/>
        </p:nvSpPr>
        <p:spPr>
          <a:xfrm>
            <a:off x="3707904" y="4221088"/>
            <a:ext cx="12241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CCCRH #2682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B8D3D8B7-13F7-05DA-9EAB-6B3190D1BF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620713"/>
            <a:ext cx="51847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b="1"/>
              <a:t>   COIN 5  </a:t>
            </a:r>
            <a:r>
              <a:rPr lang="en-GB" altLang="en-US" b="1">
                <a:solidFill>
                  <a:srgbClr val="C00000"/>
                </a:solidFill>
              </a:rPr>
              <a:t>Herod Antipas</a:t>
            </a:r>
            <a:endParaRPr lang="en-AU" altLang="en-US" b="1">
              <a:solidFill>
                <a:srgbClr val="C00000"/>
              </a:solidFill>
            </a:endParaRPr>
          </a:p>
        </p:txBody>
      </p:sp>
      <p:sp>
        <p:nvSpPr>
          <p:cNvPr id="15363" name="TextBox 2">
            <a:extLst>
              <a:ext uri="{FF2B5EF4-FFF2-40B4-BE49-F238E27FC236}">
                <a16:creationId xmlns:a16="http://schemas.microsoft.com/office/drawing/2014/main" id="{6732B302-BF29-92A4-ED66-3F429AF651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5825" y="4724400"/>
            <a:ext cx="74168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2400" b="1" dirty="0">
                <a:solidFill>
                  <a:srgbClr val="002060"/>
                </a:solidFill>
              </a:rPr>
              <a:t>OBVERSE: </a:t>
            </a:r>
            <a:r>
              <a:rPr lang="en-AU" altLang="en-US" sz="2400" b="1" dirty="0">
                <a:solidFill>
                  <a:srgbClr val="000000"/>
                </a:solidFill>
              </a:rPr>
              <a:t>‘Tiberias’ in Greek in a wreath.</a:t>
            </a:r>
          </a:p>
          <a:p>
            <a:pPr>
              <a:spcBef>
                <a:spcPct val="0"/>
              </a:spcBef>
              <a:buFontTx/>
              <a:buNone/>
            </a:pPr>
            <a:endParaRPr lang="en-AU" altLang="en-US" sz="2400" b="1" dirty="0">
              <a:solidFill>
                <a:srgbClr val="00206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AU" altLang="en-US" sz="2400" b="1" dirty="0">
                <a:solidFill>
                  <a:srgbClr val="002060"/>
                </a:solidFill>
              </a:rPr>
              <a:t>REVERSE: </a:t>
            </a:r>
            <a:r>
              <a:rPr lang="en-AU" altLang="en-US" sz="2400" b="1" dirty="0">
                <a:solidFill>
                  <a:srgbClr val="000000"/>
                </a:solidFill>
              </a:rPr>
              <a:t>a palm branch with ‘of Herod Tetrarch’ and the date ‘year 34’ (= 30 CE) in Greek. 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id="{28AD9754-B351-89E0-D511-4C5A5F13A4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2138" y="1465263"/>
            <a:ext cx="28797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400" b="1">
                <a:solidFill>
                  <a:srgbClr val="002060"/>
                </a:solidFill>
              </a:rPr>
              <a:t>Half denomination</a:t>
            </a:r>
            <a:endParaRPr lang="en-AU" altLang="en-US" sz="2400" b="1">
              <a:solidFill>
                <a:srgbClr val="002060"/>
              </a:solidFill>
            </a:endParaRPr>
          </a:p>
        </p:txBody>
      </p:sp>
      <p:pic>
        <p:nvPicPr>
          <p:cNvPr id="15365" name="Picture 3">
            <a:extLst>
              <a:ext uri="{FF2B5EF4-FFF2-40B4-BE49-F238E27FC236}">
                <a16:creationId xmlns:a16="http://schemas.microsoft.com/office/drawing/2014/main" id="{92C2AC2A-1042-23B2-3E15-CF68A15156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305050"/>
            <a:ext cx="2114550" cy="199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2">
            <a:extLst>
              <a:ext uri="{FF2B5EF4-FFF2-40B4-BE49-F238E27FC236}">
                <a16:creationId xmlns:a16="http://schemas.microsoft.com/office/drawing/2014/main" id="{837FAF80-FC6A-04C1-3DBD-2E0AD678B5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6175" y="2305050"/>
            <a:ext cx="2012950" cy="204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4">
            <a:extLst>
              <a:ext uri="{FF2B5EF4-FFF2-40B4-BE49-F238E27FC236}">
                <a16:creationId xmlns:a16="http://schemas.microsoft.com/office/drawing/2014/main" id="{19D7CF56-53F9-1379-51AD-BF7AAD1111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2638" y="2354263"/>
            <a:ext cx="2130425" cy="199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8" name="Picture 6">
            <a:extLst>
              <a:ext uri="{FF2B5EF4-FFF2-40B4-BE49-F238E27FC236}">
                <a16:creationId xmlns:a16="http://schemas.microsoft.com/office/drawing/2014/main" id="{B9A45CEC-5E7F-74B3-7E04-38955BDF50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6575" y="2308225"/>
            <a:ext cx="2057400" cy="203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A89E770-21C1-B127-0B0C-A6E09385EEF6}"/>
              </a:ext>
            </a:extLst>
          </p:cNvPr>
          <p:cNvSpPr txBox="1"/>
          <p:nvPr/>
        </p:nvSpPr>
        <p:spPr>
          <a:xfrm>
            <a:off x="3821647" y="4256901"/>
            <a:ext cx="12241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CCCRH #2670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5">
            <a:extLst>
              <a:ext uri="{FF2B5EF4-FFF2-40B4-BE49-F238E27FC236}">
                <a16:creationId xmlns:a16="http://schemas.microsoft.com/office/drawing/2014/main" id="{6BE9F136-38A3-E0F4-B58D-141ADF6EE8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4941888"/>
            <a:ext cx="7848600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/>
              <a:t>                                               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1"/>
          </a:p>
        </p:txBody>
      </p:sp>
      <p:sp>
        <p:nvSpPr>
          <p:cNvPr id="16387" name="TextBox 3">
            <a:extLst>
              <a:ext uri="{FF2B5EF4-FFF2-40B4-BE49-F238E27FC236}">
                <a16:creationId xmlns:a16="http://schemas.microsoft.com/office/drawing/2014/main" id="{5018A91D-453B-EB18-9550-3FAB16935D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2025" y="127000"/>
            <a:ext cx="56530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b="1"/>
              <a:t>   COIN 6  </a:t>
            </a:r>
            <a:r>
              <a:rPr lang="en-AU" altLang="en-US" b="1">
                <a:solidFill>
                  <a:srgbClr val="C00000"/>
                </a:solidFill>
              </a:rPr>
              <a:t>Herod Antipas</a:t>
            </a:r>
          </a:p>
        </p:txBody>
      </p:sp>
      <p:sp>
        <p:nvSpPr>
          <p:cNvPr id="16388" name="TextBox 4">
            <a:extLst>
              <a:ext uri="{FF2B5EF4-FFF2-40B4-BE49-F238E27FC236}">
                <a16:creationId xmlns:a16="http://schemas.microsoft.com/office/drawing/2014/main" id="{915AB57D-0020-DA30-334B-E45A372819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5680075"/>
            <a:ext cx="842645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2000" b="1" dirty="0">
                <a:solidFill>
                  <a:srgbClr val="002060"/>
                </a:solidFill>
              </a:rPr>
              <a:t>OBVERSE: T</a:t>
            </a:r>
            <a:r>
              <a:rPr lang="en-AU" altLang="en-US" sz="2000" b="1" dirty="0"/>
              <a:t>he date is ‘year 34’ (= 30 CE) when Jesus was crucified.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AU" altLang="en-US" sz="2000" b="1" dirty="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AU" altLang="en-US" sz="2000" b="1" dirty="0">
                <a:solidFill>
                  <a:srgbClr val="002060"/>
                </a:solidFill>
              </a:rPr>
              <a:t>REVERSE: </a:t>
            </a:r>
            <a:r>
              <a:rPr lang="en-AU" altLang="en-US" sz="2000" b="1" dirty="0"/>
              <a:t>Tiberias. It was the city founded by Antipas. </a:t>
            </a:r>
          </a:p>
        </p:txBody>
      </p:sp>
      <p:pic>
        <p:nvPicPr>
          <p:cNvPr id="16389" name="Picture 1">
            <a:extLst>
              <a:ext uri="{FF2B5EF4-FFF2-40B4-BE49-F238E27FC236}">
                <a16:creationId xmlns:a16="http://schemas.microsoft.com/office/drawing/2014/main" id="{FE464F5F-1269-28F7-F8D1-8E77A18E4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13" y="660400"/>
            <a:ext cx="4714875" cy="264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2">
            <a:extLst>
              <a:ext uri="{FF2B5EF4-FFF2-40B4-BE49-F238E27FC236}">
                <a16:creationId xmlns:a16="http://schemas.microsoft.com/office/drawing/2014/main" id="{2412D6FD-3EC1-7597-8FC7-2DB426F1E0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63" y="3327400"/>
            <a:ext cx="3016250" cy="226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2">
            <a:extLst>
              <a:ext uri="{FF2B5EF4-FFF2-40B4-BE49-F238E27FC236}">
                <a16:creationId xmlns:a16="http://schemas.microsoft.com/office/drawing/2014/main" id="{817CE2DD-F69E-3007-46BE-3EC36223C3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5488" y="3297238"/>
            <a:ext cx="2303462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2" name="TextBox 3">
            <a:extLst>
              <a:ext uri="{FF2B5EF4-FFF2-40B4-BE49-F238E27FC236}">
                <a16:creationId xmlns:a16="http://schemas.microsoft.com/office/drawing/2014/main" id="{F94A9F74-4B76-299C-5596-9140D8A116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5963" y="3141663"/>
            <a:ext cx="30257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000" b="1"/>
              <a:t>  </a:t>
            </a:r>
            <a:r>
              <a:rPr lang="en-GB" altLang="en-US" sz="2400" b="1">
                <a:solidFill>
                  <a:srgbClr val="002060"/>
                </a:solidFill>
              </a:rPr>
              <a:t>Full denomination</a:t>
            </a:r>
            <a:endParaRPr lang="en-AU" altLang="en-US" sz="2400" b="1">
              <a:solidFill>
                <a:srgbClr val="00206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17ECB88-11E9-9FD8-ED89-C506982CC297}"/>
              </a:ext>
            </a:extLst>
          </p:cNvPr>
          <p:cNvSpPr txBox="1"/>
          <p:nvPr/>
        </p:nvSpPr>
        <p:spPr>
          <a:xfrm>
            <a:off x="2653420" y="2876659"/>
            <a:ext cx="12241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CCCRH #230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1">
            <a:extLst>
              <a:ext uri="{FF2B5EF4-FFF2-40B4-BE49-F238E27FC236}">
                <a16:creationId xmlns:a16="http://schemas.microsoft.com/office/drawing/2014/main" id="{84C99BD4-A25D-8452-2E17-A5983171D4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4863" y="279400"/>
            <a:ext cx="49942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800" b="1"/>
              <a:t>  COIN 7  </a:t>
            </a:r>
            <a:r>
              <a:rPr lang="en-GB" altLang="en-US" sz="2800" b="1">
                <a:solidFill>
                  <a:srgbClr val="C00000"/>
                </a:solidFill>
              </a:rPr>
              <a:t>Philip the Tetrarch</a:t>
            </a:r>
            <a:endParaRPr lang="en-AU" altLang="en-US" sz="2800" b="1">
              <a:solidFill>
                <a:srgbClr val="C00000"/>
              </a:solidFill>
            </a:endParaRPr>
          </a:p>
        </p:txBody>
      </p:sp>
      <p:pic>
        <p:nvPicPr>
          <p:cNvPr id="18435" name="Picture 3">
            <a:extLst>
              <a:ext uri="{FF2B5EF4-FFF2-40B4-BE49-F238E27FC236}">
                <a16:creationId xmlns:a16="http://schemas.microsoft.com/office/drawing/2014/main" id="{28AB032F-0B24-1570-57F0-DCE375F0DC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884238"/>
            <a:ext cx="3214688" cy="307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5">
            <a:extLst>
              <a:ext uri="{FF2B5EF4-FFF2-40B4-BE49-F238E27FC236}">
                <a16:creationId xmlns:a16="http://schemas.microsoft.com/office/drawing/2014/main" id="{A1BEE2D9-A3C2-365F-5B3B-8F4213AEDC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925" y="884238"/>
            <a:ext cx="3030538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7" name="TextBox 1">
            <a:extLst>
              <a:ext uri="{FF2B5EF4-FFF2-40B4-BE49-F238E27FC236}">
                <a16:creationId xmlns:a16="http://schemas.microsoft.com/office/drawing/2014/main" id="{C5D0C308-B4C6-35E3-396D-69574ED912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4041775"/>
            <a:ext cx="7920037" cy="261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400" b="1" dirty="0"/>
              <a:t>This coin was minted in Caesarea Philippi.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400" b="1" dirty="0">
                <a:solidFill>
                  <a:srgbClr val="7030A0"/>
                </a:solidFill>
              </a:rPr>
              <a:t>Jesus went to the surrounding villages. (Mark 8:27)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altLang="en-US" sz="24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400" b="1" dirty="0">
                <a:solidFill>
                  <a:srgbClr val="002060"/>
                </a:solidFill>
              </a:rPr>
              <a:t>OBVERSE: </a:t>
            </a:r>
            <a:r>
              <a:rPr lang="en-GB" altLang="en-US" sz="2400" b="1" dirty="0"/>
              <a:t>head of Augustus with star countermark. 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altLang="en-US" sz="20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400" b="1" dirty="0">
                <a:solidFill>
                  <a:srgbClr val="002060"/>
                </a:solidFill>
              </a:rPr>
              <a:t>REVERSE: </a:t>
            </a:r>
            <a:r>
              <a:rPr lang="en-GB" altLang="en-US" sz="2400" b="1" dirty="0"/>
              <a:t>the </a:t>
            </a:r>
            <a:r>
              <a:rPr lang="en-GB" altLang="en-US" sz="2400" b="1" dirty="0" err="1"/>
              <a:t>Augusteum</a:t>
            </a:r>
            <a:r>
              <a:rPr lang="en-GB" altLang="en-US" sz="2400" b="1" dirty="0"/>
              <a:t> at Caesarea Philippi. Between the columns LIB means ‘year 12’ = 9 </a:t>
            </a:r>
            <a:r>
              <a:rPr lang="en-US" altLang="en-US" sz="2400" b="1" dirty="0"/>
              <a:t>CE</a:t>
            </a:r>
            <a:r>
              <a:rPr lang="en-GB" altLang="en-US" sz="2400" b="1" dirty="0"/>
              <a:t>. </a:t>
            </a:r>
            <a:endParaRPr lang="en-AU" altLang="en-US" sz="24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D3CF562-B6DE-4D14-5411-FFF4381526ED}"/>
              </a:ext>
            </a:extLst>
          </p:cNvPr>
          <p:cNvSpPr txBox="1"/>
          <p:nvPr/>
        </p:nvSpPr>
        <p:spPr>
          <a:xfrm>
            <a:off x="3790070" y="3356992"/>
            <a:ext cx="12241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CCCRH #1907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1">
            <a:extLst>
              <a:ext uri="{FF2B5EF4-FFF2-40B4-BE49-F238E27FC236}">
                <a16:creationId xmlns:a16="http://schemas.microsoft.com/office/drawing/2014/main" id="{1459E2AB-15FE-9B2D-3C43-E9BD53B0AC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TextBox 2">
            <a:extLst>
              <a:ext uri="{FF2B5EF4-FFF2-40B4-BE49-F238E27FC236}">
                <a16:creationId xmlns:a16="http://schemas.microsoft.com/office/drawing/2014/main" id="{3D9AE30D-FD00-4BF6-4080-85110DE67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8488" y="2781300"/>
            <a:ext cx="2195512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000" b="1"/>
              <a:t>Peter, Andrew and Philip came from Bethsaida.</a:t>
            </a:r>
            <a:endParaRPr lang="en-AU" altLang="en-US" sz="2000" b="1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1">
            <a:extLst>
              <a:ext uri="{FF2B5EF4-FFF2-40B4-BE49-F238E27FC236}">
                <a16:creationId xmlns:a16="http://schemas.microsoft.com/office/drawing/2014/main" id="{B8D9C0F0-E705-0A17-B933-8A472FA014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3768" y="279317"/>
            <a:ext cx="57372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b="1" dirty="0">
                <a:solidFill>
                  <a:srgbClr val="C00000"/>
                </a:solidFill>
              </a:rPr>
              <a:t>   </a:t>
            </a:r>
            <a:r>
              <a:rPr lang="en-AU" altLang="en-US" b="1" dirty="0"/>
              <a:t>COIN 8 </a:t>
            </a:r>
            <a:r>
              <a:rPr lang="en-AU" altLang="en-US" b="1" dirty="0">
                <a:solidFill>
                  <a:srgbClr val="C00000"/>
                </a:solidFill>
              </a:rPr>
              <a:t>Agrippa I</a:t>
            </a:r>
          </a:p>
        </p:txBody>
      </p:sp>
      <p:sp>
        <p:nvSpPr>
          <p:cNvPr id="23555" name="TextBox 4">
            <a:extLst>
              <a:ext uri="{FF2B5EF4-FFF2-40B4-BE49-F238E27FC236}">
                <a16:creationId xmlns:a16="http://schemas.microsoft.com/office/drawing/2014/main" id="{93091C6E-978D-F57D-01CC-D9DE5E5A1D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078" y="4060367"/>
            <a:ext cx="864235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2400" b="1" dirty="0">
                <a:solidFill>
                  <a:srgbClr val="002060"/>
                </a:solidFill>
              </a:rPr>
              <a:t>Grandson of Herod I: in 37 CE became king over the areas once ruled by Philip. The territories of Antipas were added in 40 and Judaea was added in 41 CE. He died in 44 CE.</a:t>
            </a:r>
          </a:p>
        </p:txBody>
      </p:sp>
      <p:sp>
        <p:nvSpPr>
          <p:cNvPr id="23556" name="TextBox 5">
            <a:extLst>
              <a:ext uri="{FF2B5EF4-FFF2-40B4-BE49-F238E27FC236}">
                <a16:creationId xmlns:a16="http://schemas.microsoft.com/office/drawing/2014/main" id="{64C9BCF0-BD27-7DE5-0BF8-6292EEABF0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078" y="5254286"/>
            <a:ext cx="8642350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en-AU" altLang="en-US" sz="2400" b="1" dirty="0">
                <a:solidFill>
                  <a:srgbClr val="002060"/>
                </a:solidFill>
              </a:rPr>
              <a:t>OBVERSE: </a:t>
            </a:r>
            <a:r>
              <a:rPr lang="en-AU" altLang="en-US" sz="2400" b="1" dirty="0"/>
              <a:t>The fringed canopy (held over royal persons) refers to Agrippa. The inscription means ‘of King Agrippa.’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en-AU" altLang="en-US" sz="2400" b="1" dirty="0">
                <a:solidFill>
                  <a:srgbClr val="002060"/>
                </a:solidFill>
              </a:rPr>
              <a:t>REVERSE: </a:t>
            </a:r>
            <a:r>
              <a:rPr lang="en-AU" altLang="en-US" sz="2400" b="1" dirty="0"/>
              <a:t>three ears of grain. </a:t>
            </a:r>
          </a:p>
        </p:txBody>
      </p:sp>
      <p:pic>
        <p:nvPicPr>
          <p:cNvPr id="23557" name="Picture 4">
            <a:extLst>
              <a:ext uri="{FF2B5EF4-FFF2-40B4-BE49-F238E27FC236}">
                <a16:creationId xmlns:a16="http://schemas.microsoft.com/office/drawing/2014/main" id="{138A46DC-8597-68AB-2A78-020DB221A4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1122363"/>
            <a:ext cx="5995988" cy="298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F829D7D-DA84-EF5B-ABE3-94728DAC9DEC}"/>
              </a:ext>
            </a:extLst>
          </p:cNvPr>
          <p:cNvSpPr txBox="1"/>
          <p:nvPr/>
        </p:nvSpPr>
        <p:spPr>
          <a:xfrm>
            <a:off x="3923928" y="3526109"/>
            <a:ext cx="12241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CCCRH #2277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Box 1">
            <a:extLst>
              <a:ext uri="{FF2B5EF4-FFF2-40B4-BE49-F238E27FC236}">
                <a16:creationId xmlns:a16="http://schemas.microsoft.com/office/drawing/2014/main" id="{5EE4D722-3D85-3DD9-3FD7-036D8C9C6A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8175" y="188913"/>
            <a:ext cx="60483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b="1" dirty="0"/>
              <a:t>   COIN 9  </a:t>
            </a:r>
            <a:r>
              <a:rPr lang="en-AU" altLang="en-US" b="1" dirty="0">
                <a:solidFill>
                  <a:srgbClr val="C00000"/>
                </a:solidFill>
              </a:rPr>
              <a:t>King Agrippa II</a:t>
            </a:r>
          </a:p>
        </p:txBody>
      </p:sp>
      <p:pic>
        <p:nvPicPr>
          <p:cNvPr id="27651" name="Picture 2">
            <a:extLst>
              <a:ext uri="{FF2B5EF4-FFF2-40B4-BE49-F238E27FC236}">
                <a16:creationId xmlns:a16="http://schemas.microsoft.com/office/drawing/2014/main" id="{85DA1D30-2978-1A48-F73C-C83283D1BF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947" y="1037307"/>
            <a:ext cx="3942709" cy="2956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Picture 3">
            <a:extLst>
              <a:ext uri="{FF2B5EF4-FFF2-40B4-BE49-F238E27FC236}">
                <a16:creationId xmlns:a16="http://schemas.microsoft.com/office/drawing/2014/main" id="{ADF7CFB3-DE93-8C62-2075-41CC2CDF1F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964282"/>
            <a:ext cx="4112095" cy="3084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TextBox 4">
            <a:extLst>
              <a:ext uri="{FF2B5EF4-FFF2-40B4-BE49-F238E27FC236}">
                <a16:creationId xmlns:a16="http://schemas.microsoft.com/office/drawing/2014/main" id="{737486F6-2D50-6A60-7963-790019423F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063" y="4198655"/>
            <a:ext cx="84709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2000" b="1" dirty="0">
                <a:solidFill>
                  <a:srgbClr val="002060"/>
                </a:solidFill>
              </a:rPr>
              <a:t>Agrippa II was the son of Agrippa I. His jurisdiction excluded Judaea which was under direct Roman rule. He sided with the Romans in the Jewish war (66-70 CE) and ruled until his death in mid-90s.</a:t>
            </a:r>
          </a:p>
        </p:txBody>
      </p:sp>
      <p:sp>
        <p:nvSpPr>
          <p:cNvPr id="27654" name="TextBox 5">
            <a:extLst>
              <a:ext uri="{FF2B5EF4-FFF2-40B4-BE49-F238E27FC236}">
                <a16:creationId xmlns:a16="http://schemas.microsoft.com/office/drawing/2014/main" id="{A8B501AB-78A6-FC4A-5C36-67C0F1E357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063" y="5323162"/>
            <a:ext cx="8470900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2000" b="1" dirty="0">
                <a:solidFill>
                  <a:srgbClr val="002060"/>
                </a:solidFill>
              </a:rPr>
              <a:t>OBVERSE: </a:t>
            </a:r>
            <a:r>
              <a:rPr lang="en-AU" altLang="en-US" sz="2000" b="1" dirty="0"/>
              <a:t>Domitian, second son of the Roman emperor, Vespasian.</a:t>
            </a:r>
          </a:p>
          <a:p>
            <a:pPr>
              <a:spcBef>
                <a:spcPct val="0"/>
              </a:spcBef>
              <a:buFontTx/>
              <a:buNone/>
            </a:pPr>
            <a:endParaRPr lang="en-AU" altLang="en-US" sz="20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AU" altLang="en-US" sz="2000" b="1" dirty="0">
                <a:solidFill>
                  <a:srgbClr val="002060"/>
                </a:solidFill>
              </a:rPr>
              <a:t>REVERSE: </a:t>
            </a:r>
            <a:r>
              <a:rPr lang="en-AU" altLang="en-US" sz="2000" b="1" dirty="0"/>
              <a:t>Victory writes on a shield. The date (74 CE) is on the left and ‘King Agrippa’ in Greek is on the right.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18E85F-0A95-A574-3DD4-DC480A4CC698}"/>
              </a:ext>
            </a:extLst>
          </p:cNvPr>
          <p:cNvSpPr txBox="1"/>
          <p:nvPr/>
        </p:nvSpPr>
        <p:spPr>
          <a:xfrm>
            <a:off x="3599892" y="3429000"/>
            <a:ext cx="12241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CCCRH #230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1A641-BF32-FCE9-55E3-EEEA8F650D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B5CC7-B3F1-1284-ADAF-1D0480338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105" y="2866727"/>
            <a:ext cx="7903790" cy="1124545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Roman rulers 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sz="4800" dirty="0">
                <a:solidFill>
                  <a:srgbClr val="FF0000"/>
                </a:solidFill>
              </a:rPr>
              <a:t>during the life of Jesus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3286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1">
            <a:extLst>
              <a:ext uri="{FF2B5EF4-FFF2-40B4-BE49-F238E27FC236}">
                <a16:creationId xmlns:a16="http://schemas.microsoft.com/office/drawing/2014/main" id="{D5B264BA-9842-C70E-292A-A3B75AF535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8313" y="303213"/>
            <a:ext cx="37242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2800" b="1" dirty="0"/>
              <a:t> COIN 10  </a:t>
            </a:r>
            <a:r>
              <a:rPr lang="en-AU" altLang="en-US" sz="2800" b="1" dirty="0">
                <a:solidFill>
                  <a:srgbClr val="C00000"/>
                </a:solidFill>
              </a:rPr>
              <a:t>Augustus </a:t>
            </a:r>
          </a:p>
        </p:txBody>
      </p:sp>
      <p:sp>
        <p:nvSpPr>
          <p:cNvPr id="32771" name="TextBox 4">
            <a:extLst>
              <a:ext uri="{FF2B5EF4-FFF2-40B4-BE49-F238E27FC236}">
                <a16:creationId xmlns:a16="http://schemas.microsoft.com/office/drawing/2014/main" id="{0A17078E-8712-3745-F6C7-FA2749B93C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569" y="4410075"/>
            <a:ext cx="8136582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2400" b="1" dirty="0">
                <a:solidFill>
                  <a:srgbClr val="002060"/>
                </a:solidFill>
              </a:rPr>
              <a:t>Augustus was emperor from 28 BCE to 14 CE. This coin was minted at Rome in 15 BCE.</a:t>
            </a:r>
          </a:p>
        </p:txBody>
      </p:sp>
      <p:pic>
        <p:nvPicPr>
          <p:cNvPr id="32772" name="Picture 2">
            <a:extLst>
              <a:ext uri="{FF2B5EF4-FFF2-40B4-BE49-F238E27FC236}">
                <a16:creationId xmlns:a16="http://schemas.microsoft.com/office/drawing/2014/main" id="{88E29F58-DF1C-E311-78EE-5C98428363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950" y="982663"/>
            <a:ext cx="3444875" cy="342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Picture 4">
            <a:extLst>
              <a:ext uri="{FF2B5EF4-FFF2-40B4-BE49-F238E27FC236}">
                <a16:creationId xmlns:a16="http://schemas.microsoft.com/office/drawing/2014/main" id="{25595DDB-EC2E-C3BB-5A33-7508D00CFF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000" y="938213"/>
            <a:ext cx="3376613" cy="341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4" name="TextBox 2">
            <a:extLst>
              <a:ext uri="{FF2B5EF4-FFF2-40B4-BE49-F238E27FC236}">
                <a16:creationId xmlns:a16="http://schemas.microsoft.com/office/drawing/2014/main" id="{49CE8FB5-79F6-B376-8442-42EE80F234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552" y="5445125"/>
            <a:ext cx="8256786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2400" b="1" dirty="0">
                <a:solidFill>
                  <a:srgbClr val="002060"/>
                </a:solidFill>
              </a:rPr>
              <a:t>OBVERSE: </a:t>
            </a:r>
            <a:r>
              <a:rPr lang="en-AU" altLang="en-US" sz="2400" b="1" dirty="0">
                <a:solidFill>
                  <a:srgbClr val="000000"/>
                </a:solidFill>
              </a:rPr>
              <a:t>head of Augustus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AU" altLang="en-US" sz="2400" b="1" dirty="0">
                <a:solidFill>
                  <a:srgbClr val="002060"/>
                </a:solidFill>
              </a:rPr>
              <a:t>REVERSE: </a:t>
            </a:r>
            <a:r>
              <a:rPr lang="en-AU" altLang="en-US" sz="2400" b="1" dirty="0">
                <a:solidFill>
                  <a:srgbClr val="000000"/>
                </a:solidFill>
              </a:rPr>
              <a:t>SC (Senatus </a:t>
            </a:r>
            <a:r>
              <a:rPr lang="en-AU" altLang="en-US" sz="2400" b="1" dirty="0" err="1">
                <a:solidFill>
                  <a:srgbClr val="000000"/>
                </a:solidFill>
              </a:rPr>
              <a:t>Consulto</a:t>
            </a:r>
            <a:r>
              <a:rPr lang="en-AU" altLang="en-US" sz="2400" b="1" dirty="0">
                <a:solidFill>
                  <a:srgbClr val="000000"/>
                </a:solidFill>
              </a:rPr>
              <a:t>) = ‘by decree of the Senate’.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D4A8A7-520B-9AC6-50FD-CDF76921235D}"/>
              </a:ext>
            </a:extLst>
          </p:cNvPr>
          <p:cNvSpPr txBox="1"/>
          <p:nvPr/>
        </p:nvSpPr>
        <p:spPr>
          <a:xfrm>
            <a:off x="4039071" y="3645024"/>
            <a:ext cx="12241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CCCRH #287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Box 1">
            <a:extLst>
              <a:ext uri="{FF2B5EF4-FFF2-40B4-BE49-F238E27FC236}">
                <a16:creationId xmlns:a16="http://schemas.microsoft.com/office/drawing/2014/main" id="{9ACAF455-CB7F-4C08-9897-5D3902E1C0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4188" y="198438"/>
            <a:ext cx="3556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2800" b="1" dirty="0">
                <a:solidFill>
                  <a:srgbClr val="C00000"/>
                </a:solidFill>
              </a:rPr>
              <a:t> </a:t>
            </a:r>
            <a:r>
              <a:rPr lang="en-AU" altLang="en-US" sz="2800" b="1" dirty="0"/>
              <a:t>COIN 11  </a:t>
            </a:r>
            <a:r>
              <a:rPr lang="en-AU" altLang="en-US" sz="2800" b="1" dirty="0">
                <a:solidFill>
                  <a:srgbClr val="C00000"/>
                </a:solidFill>
              </a:rPr>
              <a:t>Tiberius</a:t>
            </a:r>
          </a:p>
        </p:txBody>
      </p:sp>
      <p:sp>
        <p:nvSpPr>
          <p:cNvPr id="33795" name="TextBox 8">
            <a:extLst>
              <a:ext uri="{FF2B5EF4-FFF2-40B4-BE49-F238E27FC236}">
                <a16:creationId xmlns:a16="http://schemas.microsoft.com/office/drawing/2014/main" id="{09A66D38-3DA2-2DDC-3C07-95EB28BA4D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050" y="4292600"/>
            <a:ext cx="86836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2400" b="1" dirty="0"/>
              <a:t>Tiberius was the emperor from 14 to 37 CE.                      This coin was minted at Antioch in 31 CE.                          </a:t>
            </a:r>
            <a:r>
              <a:rPr lang="en-AU" altLang="en-US" sz="2400" b="1" dirty="0">
                <a:solidFill>
                  <a:srgbClr val="7030A0"/>
                </a:solidFill>
              </a:rPr>
              <a:t>Jesus’ followers were first called Christians in Antioch.</a:t>
            </a:r>
          </a:p>
        </p:txBody>
      </p:sp>
      <p:sp>
        <p:nvSpPr>
          <p:cNvPr id="33796" name="TextBox 9">
            <a:extLst>
              <a:ext uri="{FF2B5EF4-FFF2-40B4-BE49-F238E27FC236}">
                <a16:creationId xmlns:a16="http://schemas.microsoft.com/office/drawing/2014/main" id="{E6CAB194-5980-97C4-E399-0120F5CEF9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050" y="5645150"/>
            <a:ext cx="854551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2400" b="1" dirty="0">
                <a:solidFill>
                  <a:srgbClr val="002060"/>
                </a:solidFill>
              </a:rPr>
              <a:t>OBVERSE:  </a:t>
            </a:r>
            <a:r>
              <a:rPr lang="en-AU" altLang="en-US" sz="2400" b="1" dirty="0"/>
              <a:t>Tiberius.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AU" altLang="en-US" sz="2400" b="1" dirty="0">
                <a:solidFill>
                  <a:srgbClr val="002060"/>
                </a:solidFill>
              </a:rPr>
              <a:t>REVERSE: </a:t>
            </a:r>
            <a:r>
              <a:rPr lang="en-AU" altLang="en-US" sz="2400" b="1" dirty="0"/>
              <a:t> SC</a:t>
            </a:r>
          </a:p>
        </p:txBody>
      </p:sp>
      <p:pic>
        <p:nvPicPr>
          <p:cNvPr id="33797" name="Picture 2">
            <a:extLst>
              <a:ext uri="{FF2B5EF4-FFF2-40B4-BE49-F238E27FC236}">
                <a16:creationId xmlns:a16="http://schemas.microsoft.com/office/drawing/2014/main" id="{58AB6E12-CF40-D5AE-6AF6-31431BD2D9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275" y="741363"/>
            <a:ext cx="3641725" cy="339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Picture 4">
            <a:extLst>
              <a:ext uri="{FF2B5EF4-FFF2-40B4-BE49-F238E27FC236}">
                <a16:creationId xmlns:a16="http://schemas.microsoft.com/office/drawing/2014/main" id="{66F71B4C-7B3F-B3CD-187E-36D3A1ED8C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830263"/>
            <a:ext cx="3494087" cy="339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945D56B-EF28-BD2C-90AC-FDEACBEE9F8B}"/>
              </a:ext>
            </a:extLst>
          </p:cNvPr>
          <p:cNvSpPr txBox="1"/>
          <p:nvPr/>
        </p:nvSpPr>
        <p:spPr>
          <a:xfrm>
            <a:off x="3851920" y="3487271"/>
            <a:ext cx="12241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CCCRH #281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>
            <a:extLst>
              <a:ext uri="{FF2B5EF4-FFF2-40B4-BE49-F238E27FC236}">
                <a16:creationId xmlns:a16="http://schemas.microsoft.com/office/drawing/2014/main" id="{180EB278-6A0C-6DFC-9A9A-EEAB7B297C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196975"/>
            <a:ext cx="3352800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5" name="Picture 4">
            <a:extLst>
              <a:ext uri="{FF2B5EF4-FFF2-40B4-BE49-F238E27FC236}">
                <a16:creationId xmlns:a16="http://schemas.microsoft.com/office/drawing/2014/main" id="{E92B47E8-607E-BDDF-6371-1166A51711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1196975"/>
            <a:ext cx="3333750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6" name="TextBox 1">
            <a:extLst>
              <a:ext uri="{FF2B5EF4-FFF2-40B4-BE49-F238E27FC236}">
                <a16:creationId xmlns:a16="http://schemas.microsoft.com/office/drawing/2014/main" id="{3F1204A5-7326-342E-1FC4-08991D7C15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414338"/>
            <a:ext cx="8280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400" b="1" dirty="0"/>
              <a:t>COIN 12  </a:t>
            </a:r>
            <a:r>
              <a:rPr lang="en-GB" altLang="en-US" sz="2400" b="1" dirty="0" err="1">
                <a:solidFill>
                  <a:srgbClr val="C00000"/>
                </a:solidFill>
              </a:rPr>
              <a:t>Coponius</a:t>
            </a:r>
            <a:r>
              <a:rPr lang="en-GB" altLang="en-US" sz="2400" b="1" dirty="0">
                <a:solidFill>
                  <a:srgbClr val="C00000"/>
                </a:solidFill>
              </a:rPr>
              <a:t>, Roman Governor of Judaea, 6-9 CE </a:t>
            </a:r>
            <a:endParaRPr lang="en-AU" altLang="en-US" sz="2400" b="1" dirty="0">
              <a:solidFill>
                <a:srgbClr val="C00000"/>
              </a:solidFill>
            </a:endParaRPr>
          </a:p>
        </p:txBody>
      </p:sp>
      <p:sp>
        <p:nvSpPr>
          <p:cNvPr id="38917" name="TextBox 1">
            <a:extLst>
              <a:ext uri="{FF2B5EF4-FFF2-40B4-BE49-F238E27FC236}">
                <a16:creationId xmlns:a16="http://schemas.microsoft.com/office/drawing/2014/main" id="{440DED21-9CA4-2140-3A73-89C1C98DFE11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827088" y="5089525"/>
            <a:ext cx="7777162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000" b="1" dirty="0">
                <a:solidFill>
                  <a:srgbClr val="002060"/>
                </a:solidFill>
              </a:rPr>
              <a:t>OBVERSE: </a:t>
            </a:r>
            <a:r>
              <a:rPr lang="en-GB" altLang="en-US" sz="2000" b="1" dirty="0"/>
              <a:t>ear of grain with KAICAPOS (of Caesar)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altLang="en-US" sz="20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000" b="1" dirty="0">
                <a:solidFill>
                  <a:srgbClr val="002060"/>
                </a:solidFill>
              </a:rPr>
              <a:t>REVERSE: </a:t>
            </a:r>
            <a:r>
              <a:rPr lang="en-GB" altLang="en-US" sz="2000" b="1" dirty="0"/>
              <a:t>palm tree bearing 2 bunches of dates.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000" b="1" dirty="0"/>
              <a:t>The date is 6 CE ‘year 36’ (after battle of Actium in 31 BCE)</a:t>
            </a:r>
            <a:endParaRPr lang="en-AU" altLang="en-US" sz="20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721B89-1EB7-0266-0377-F4CA0F246870}"/>
              </a:ext>
            </a:extLst>
          </p:cNvPr>
          <p:cNvSpPr txBox="1"/>
          <p:nvPr/>
        </p:nvSpPr>
        <p:spPr>
          <a:xfrm>
            <a:off x="3959932" y="4293096"/>
            <a:ext cx="12241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CCCRH #3187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>
            <a:extLst>
              <a:ext uri="{FF2B5EF4-FFF2-40B4-BE49-F238E27FC236}">
                <a16:creationId xmlns:a16="http://schemas.microsoft.com/office/drawing/2014/main" id="{1795D044-2686-7760-2199-027A8A5162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692150"/>
            <a:ext cx="7489825" cy="399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9" name="TextBox 1">
            <a:extLst>
              <a:ext uri="{FF2B5EF4-FFF2-40B4-BE49-F238E27FC236}">
                <a16:creationId xmlns:a16="http://schemas.microsoft.com/office/drawing/2014/main" id="{D3E07B2D-B635-0C56-1FB8-9127E43B19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260350"/>
            <a:ext cx="85693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000" b="1" dirty="0"/>
              <a:t>  COIN 13  </a:t>
            </a:r>
            <a:r>
              <a:rPr lang="en-GB" altLang="en-US" sz="2000" b="1" dirty="0">
                <a:solidFill>
                  <a:srgbClr val="C00000"/>
                </a:solidFill>
              </a:rPr>
              <a:t>Marcus </a:t>
            </a:r>
            <a:r>
              <a:rPr lang="en-GB" altLang="en-US" sz="2000" b="1" dirty="0" err="1">
                <a:solidFill>
                  <a:srgbClr val="C00000"/>
                </a:solidFill>
              </a:rPr>
              <a:t>Ambibulus</a:t>
            </a:r>
            <a:r>
              <a:rPr lang="en-GB" altLang="en-US" sz="2000" b="1" dirty="0">
                <a:solidFill>
                  <a:srgbClr val="C00000"/>
                </a:solidFill>
              </a:rPr>
              <a:t>, Roman Governor of Judaea, 9-12 CE.</a:t>
            </a:r>
            <a:endParaRPr lang="en-AU" altLang="en-US" sz="2000" b="1" dirty="0">
              <a:solidFill>
                <a:srgbClr val="C00000"/>
              </a:solidFill>
            </a:endParaRPr>
          </a:p>
        </p:txBody>
      </p:sp>
      <p:sp>
        <p:nvSpPr>
          <p:cNvPr id="39940" name="TextBox 2">
            <a:extLst>
              <a:ext uri="{FF2B5EF4-FFF2-40B4-BE49-F238E27FC236}">
                <a16:creationId xmlns:a16="http://schemas.microsoft.com/office/drawing/2014/main" id="{7B43CCD9-084C-5C68-BA12-5B4884362D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4868863"/>
            <a:ext cx="8064500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000" b="1" dirty="0">
                <a:solidFill>
                  <a:srgbClr val="002060"/>
                </a:solidFill>
              </a:rPr>
              <a:t>OBVERSE: </a:t>
            </a:r>
            <a:r>
              <a:rPr lang="en-GB" altLang="en-US" sz="2000" b="1" dirty="0"/>
              <a:t>ear of grain with KAICAPOC.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altLang="en-US" sz="20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000" b="1" dirty="0">
                <a:solidFill>
                  <a:srgbClr val="002060"/>
                </a:solidFill>
              </a:rPr>
              <a:t>REVERSE: </a:t>
            </a:r>
            <a:r>
              <a:rPr lang="en-GB" altLang="en-US" sz="2000" b="1" dirty="0"/>
              <a:t>date palm with date L </a:t>
            </a:r>
            <a:r>
              <a:rPr lang="el-GR" altLang="en-US" sz="2000" b="1" dirty="0"/>
              <a:t>ΛΘ</a:t>
            </a:r>
            <a:r>
              <a:rPr lang="en-GB" altLang="en-US" sz="2000" b="1" dirty="0"/>
              <a:t> (year 39 = 9 CE)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altLang="en-US" sz="20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000" b="1" dirty="0">
                <a:solidFill>
                  <a:srgbClr val="008000"/>
                </a:solidFill>
              </a:rPr>
              <a:t>These coins indicate Judaea’s products: grain, dates, and wine. </a:t>
            </a:r>
            <a:endParaRPr lang="en-AU" altLang="en-US" sz="2000" b="1" dirty="0">
              <a:solidFill>
                <a:srgbClr val="008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1AAA44F-1BA7-9C76-76AD-29566B929402}"/>
              </a:ext>
            </a:extLst>
          </p:cNvPr>
          <p:cNvSpPr txBox="1"/>
          <p:nvPr/>
        </p:nvSpPr>
        <p:spPr>
          <a:xfrm>
            <a:off x="3851920" y="4149080"/>
            <a:ext cx="12241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CCCRH #3191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>
            <a:extLst>
              <a:ext uri="{FF2B5EF4-FFF2-40B4-BE49-F238E27FC236}">
                <a16:creationId xmlns:a16="http://schemas.microsoft.com/office/drawing/2014/main" id="{0F21DDE6-6FBC-1228-B864-F66ABABC0F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663" y="773113"/>
            <a:ext cx="3768725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3" name="Picture 4">
            <a:extLst>
              <a:ext uri="{FF2B5EF4-FFF2-40B4-BE49-F238E27FC236}">
                <a16:creationId xmlns:a16="http://schemas.microsoft.com/office/drawing/2014/main" id="{1A82F494-A22B-B1B9-ACDF-BDC42C4D95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8388" y="773113"/>
            <a:ext cx="3216275" cy="359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4" name="TextBox 1">
            <a:extLst>
              <a:ext uri="{FF2B5EF4-FFF2-40B4-BE49-F238E27FC236}">
                <a16:creationId xmlns:a16="http://schemas.microsoft.com/office/drawing/2014/main" id="{971FFD82-06B9-6A72-B771-25A3941783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238" y="260350"/>
            <a:ext cx="81359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000" b="1" dirty="0"/>
              <a:t>COIN 14  </a:t>
            </a:r>
            <a:r>
              <a:rPr lang="en-GB" altLang="en-US" sz="2000" b="1" dirty="0">
                <a:solidFill>
                  <a:srgbClr val="C00000"/>
                </a:solidFill>
              </a:rPr>
              <a:t>Valerius </a:t>
            </a:r>
            <a:r>
              <a:rPr lang="en-GB" altLang="en-US" sz="2000" b="1" dirty="0" err="1">
                <a:solidFill>
                  <a:srgbClr val="C00000"/>
                </a:solidFill>
              </a:rPr>
              <a:t>Gratus</a:t>
            </a:r>
            <a:r>
              <a:rPr lang="en-GB" altLang="en-US" sz="2000" b="1" dirty="0">
                <a:solidFill>
                  <a:srgbClr val="C00000"/>
                </a:solidFill>
              </a:rPr>
              <a:t>, Roman Governor of Judaea, 15-26 CE. </a:t>
            </a:r>
            <a:endParaRPr lang="en-AU" altLang="en-US" sz="2000" b="1" dirty="0">
              <a:solidFill>
                <a:srgbClr val="C00000"/>
              </a:solidFill>
            </a:endParaRPr>
          </a:p>
        </p:txBody>
      </p:sp>
      <p:sp>
        <p:nvSpPr>
          <p:cNvPr id="40965" name="TextBox 1">
            <a:extLst>
              <a:ext uri="{FF2B5EF4-FFF2-40B4-BE49-F238E27FC236}">
                <a16:creationId xmlns:a16="http://schemas.microsoft.com/office/drawing/2014/main" id="{CDBAF562-82DE-FEB5-85C5-C6E4ED4CA2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3" y="4292600"/>
            <a:ext cx="8423275" cy="237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000" b="1" dirty="0"/>
              <a:t>OBVERSE: leaf and bunch of grapes.                                        Workers in a vineyard were paid a denarius a day. (Matthew 20:2)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altLang="en-US" sz="20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000" b="1" dirty="0"/>
              <a:t>REVERSE: amphora with date L </a:t>
            </a:r>
            <a:r>
              <a:rPr lang="en-GB" altLang="en-US" sz="2000" b="1" dirty="0" err="1"/>
              <a:t>Δ</a:t>
            </a:r>
            <a:r>
              <a:rPr lang="en-GB" altLang="en-US" sz="2000" b="1" dirty="0"/>
              <a:t> (year 4 = 17 CE).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altLang="en-US" sz="20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400" b="1" dirty="0">
                <a:solidFill>
                  <a:srgbClr val="FF0066"/>
                </a:solidFill>
              </a:rPr>
              <a:t>The shape of this coin reflects how coins were made in Judaea in the 1</a:t>
            </a:r>
            <a:r>
              <a:rPr lang="en-GB" altLang="en-US" sz="2400" b="1" baseline="30000" dirty="0">
                <a:solidFill>
                  <a:srgbClr val="FF0066"/>
                </a:solidFill>
              </a:rPr>
              <a:t>st</a:t>
            </a:r>
            <a:r>
              <a:rPr lang="en-GB" altLang="en-US" sz="2400" b="1" dirty="0">
                <a:solidFill>
                  <a:srgbClr val="FF0066"/>
                </a:solidFill>
              </a:rPr>
              <a:t> century using </a:t>
            </a:r>
            <a:r>
              <a:rPr lang="en-GB" altLang="en-US" sz="2400" b="1" dirty="0" err="1">
                <a:solidFill>
                  <a:srgbClr val="FF0066"/>
                </a:solidFill>
              </a:rPr>
              <a:t>molds</a:t>
            </a:r>
            <a:r>
              <a:rPr lang="en-GB" altLang="en-US" sz="2400" b="1" dirty="0">
                <a:solidFill>
                  <a:srgbClr val="FF0066"/>
                </a:solidFill>
              </a:rPr>
              <a:t> for the hot metal.</a:t>
            </a:r>
            <a:endParaRPr lang="en-AU" altLang="en-US" sz="2400" b="1" dirty="0">
              <a:solidFill>
                <a:srgbClr val="FF0066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CDD3FD4-4A60-1C79-025D-C1FE7946FB82}"/>
              </a:ext>
            </a:extLst>
          </p:cNvPr>
          <p:cNvSpPr txBox="1"/>
          <p:nvPr/>
        </p:nvSpPr>
        <p:spPr>
          <a:xfrm>
            <a:off x="4086138" y="3717032"/>
            <a:ext cx="12241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CCCRH #2184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Box 1">
            <a:extLst>
              <a:ext uri="{FF2B5EF4-FFF2-40B4-BE49-F238E27FC236}">
                <a16:creationId xmlns:a16="http://schemas.microsoft.com/office/drawing/2014/main" id="{C20BE86D-EF3A-9D43-0650-EA22473F95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413" y="215900"/>
            <a:ext cx="86391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b="1" dirty="0">
                <a:solidFill>
                  <a:srgbClr val="C00000"/>
                </a:solidFill>
              </a:rPr>
              <a:t>     </a:t>
            </a:r>
            <a:r>
              <a:rPr lang="en-AU" altLang="en-US" b="1" dirty="0"/>
              <a:t>COIN 15  </a:t>
            </a:r>
            <a:r>
              <a:rPr lang="en-AU" altLang="en-US" b="1" dirty="0">
                <a:solidFill>
                  <a:srgbClr val="C00000"/>
                </a:solidFill>
              </a:rPr>
              <a:t>Pontius Pilate, 26–36 CE</a:t>
            </a:r>
          </a:p>
        </p:txBody>
      </p:sp>
      <p:sp>
        <p:nvSpPr>
          <p:cNvPr id="46083" name="TextBox 3">
            <a:extLst>
              <a:ext uri="{FF2B5EF4-FFF2-40B4-BE49-F238E27FC236}">
                <a16:creationId xmlns:a16="http://schemas.microsoft.com/office/drawing/2014/main" id="{759F9AC9-E451-BEB5-62AA-B01BCF6F83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3713163"/>
            <a:ext cx="86391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AU" altLang="en-US" sz="2400" b="1" dirty="0">
                <a:solidFill>
                  <a:srgbClr val="7030A0"/>
                </a:solidFill>
              </a:rPr>
              <a:t>Roman procurator (governor) of Judaea, 26–36 CE.</a:t>
            </a:r>
          </a:p>
        </p:txBody>
      </p:sp>
      <p:sp>
        <p:nvSpPr>
          <p:cNvPr id="46084" name="TextBox 4">
            <a:extLst>
              <a:ext uri="{FF2B5EF4-FFF2-40B4-BE49-F238E27FC236}">
                <a16:creationId xmlns:a16="http://schemas.microsoft.com/office/drawing/2014/main" id="{5CD894B3-E92E-D126-3BBE-387B3BC460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413" y="4357688"/>
            <a:ext cx="8639175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2400" b="1" dirty="0">
                <a:solidFill>
                  <a:srgbClr val="002060"/>
                </a:solidFill>
              </a:rPr>
              <a:t>OBVERSE: </a:t>
            </a:r>
            <a:r>
              <a:rPr lang="en-AU" altLang="en-US" sz="2400" b="1" dirty="0"/>
              <a:t>a ladle used for libations and here referring to the emperor who was the Roman high priest. The Greek words mean ‘of Tiberius Caesar, year 16 (29 CE)’. </a:t>
            </a:r>
          </a:p>
          <a:p>
            <a:pPr>
              <a:spcBef>
                <a:spcPct val="0"/>
              </a:spcBef>
              <a:buFontTx/>
              <a:buNone/>
            </a:pPr>
            <a:endParaRPr lang="en-AU" altLang="en-US" sz="24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AU" altLang="en-US" sz="2400" b="1" dirty="0">
                <a:solidFill>
                  <a:srgbClr val="002060"/>
                </a:solidFill>
              </a:rPr>
              <a:t>REVERSE: </a:t>
            </a:r>
            <a:r>
              <a:rPr lang="en-AU" altLang="en-US" sz="2400" b="1" dirty="0"/>
              <a:t>three ears of grain (symbols of Demeter).  They refer to Tiberius’ mother, Livia, here called ‘Julia’.</a:t>
            </a:r>
          </a:p>
        </p:txBody>
      </p:sp>
      <p:pic>
        <p:nvPicPr>
          <p:cNvPr id="46085" name="Picture 2">
            <a:extLst>
              <a:ext uri="{FF2B5EF4-FFF2-40B4-BE49-F238E27FC236}">
                <a16:creationId xmlns:a16="http://schemas.microsoft.com/office/drawing/2014/main" id="{E89DCBA2-2BA3-7422-2912-9426A737B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955675"/>
            <a:ext cx="2655887" cy="257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6" name="Picture 4">
            <a:extLst>
              <a:ext uri="{FF2B5EF4-FFF2-40B4-BE49-F238E27FC236}">
                <a16:creationId xmlns:a16="http://schemas.microsoft.com/office/drawing/2014/main" id="{8ABF600D-F066-7569-D0F2-8904807714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0300" y="928688"/>
            <a:ext cx="2487613" cy="2601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7E84FFE-1566-B53D-A1F3-79AE942A0A9F}"/>
              </a:ext>
            </a:extLst>
          </p:cNvPr>
          <p:cNvSpPr txBox="1"/>
          <p:nvPr/>
        </p:nvSpPr>
        <p:spPr>
          <a:xfrm>
            <a:off x="3851920" y="3144837"/>
            <a:ext cx="12241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CCCRH #2683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Box 1">
            <a:extLst>
              <a:ext uri="{FF2B5EF4-FFF2-40B4-BE49-F238E27FC236}">
                <a16:creationId xmlns:a16="http://schemas.microsoft.com/office/drawing/2014/main" id="{BDF87D2D-20DD-CDB4-28F7-347323F76FF1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339975" y="317500"/>
            <a:ext cx="5067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b="1" dirty="0"/>
              <a:t>COIN 16  </a:t>
            </a:r>
            <a:r>
              <a:rPr lang="en-GB" altLang="en-US" b="1" dirty="0">
                <a:solidFill>
                  <a:srgbClr val="C00000"/>
                </a:solidFill>
              </a:rPr>
              <a:t>Pontius Pilate</a:t>
            </a:r>
            <a:endParaRPr lang="en-AU" altLang="en-US" b="1" dirty="0">
              <a:solidFill>
                <a:srgbClr val="C00000"/>
              </a:solidFill>
            </a:endParaRPr>
          </a:p>
        </p:txBody>
      </p:sp>
      <p:pic>
        <p:nvPicPr>
          <p:cNvPr id="48131" name="Picture 3">
            <a:extLst>
              <a:ext uri="{FF2B5EF4-FFF2-40B4-BE49-F238E27FC236}">
                <a16:creationId xmlns:a16="http://schemas.microsoft.com/office/drawing/2014/main" id="{CEBD37E3-2C21-EA91-1878-33978178C0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941388"/>
            <a:ext cx="3117850" cy="327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2" name="TextBox 6">
            <a:extLst>
              <a:ext uri="{FF2B5EF4-FFF2-40B4-BE49-F238E27FC236}">
                <a16:creationId xmlns:a16="http://schemas.microsoft.com/office/drawing/2014/main" id="{3026DC73-162C-4FA2-252D-E1F98C7232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338" y="5445224"/>
            <a:ext cx="856773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400" b="1" dirty="0">
                <a:solidFill>
                  <a:srgbClr val="002060"/>
                </a:solidFill>
              </a:rPr>
              <a:t>REVERSE: </a:t>
            </a:r>
            <a:r>
              <a:rPr lang="en-GB" altLang="en-US" sz="2400" b="1" dirty="0"/>
              <a:t>a lituus (the curved staff used by augurs).     Tiberius was the head of the college of augurs (diviners).                     The Greek words mean ‘of Tiberius Caesar’.</a:t>
            </a:r>
            <a:endParaRPr lang="en-AU" altLang="en-US" sz="2400" b="1" dirty="0"/>
          </a:p>
        </p:txBody>
      </p:sp>
      <p:pic>
        <p:nvPicPr>
          <p:cNvPr id="48133" name="Picture 2">
            <a:extLst>
              <a:ext uri="{FF2B5EF4-FFF2-40B4-BE49-F238E27FC236}">
                <a16:creationId xmlns:a16="http://schemas.microsoft.com/office/drawing/2014/main" id="{3A9DAEE4-5B72-D416-CC13-C89C44CE79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3438" y="1189038"/>
            <a:ext cx="3000375" cy="310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4" name="TextBox 3">
            <a:extLst>
              <a:ext uri="{FF2B5EF4-FFF2-40B4-BE49-F238E27FC236}">
                <a16:creationId xmlns:a16="http://schemas.microsoft.com/office/drawing/2014/main" id="{F83CE4F0-6E2E-C96C-EF6B-50989A1CAD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338" y="4422090"/>
            <a:ext cx="59531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400" b="1" dirty="0">
                <a:solidFill>
                  <a:srgbClr val="002060"/>
                </a:solidFill>
              </a:rPr>
              <a:t>OBVERSE: </a:t>
            </a:r>
            <a:r>
              <a:rPr lang="en-GB" altLang="en-US" sz="2400" b="1" dirty="0"/>
              <a:t>LIZ = year 17 = 30 CE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400" b="1" dirty="0"/>
              <a:t>(the year of Jesus’ crucifixion)</a:t>
            </a:r>
            <a:endParaRPr lang="en-AU" altLang="en-US" sz="2400" b="1" dirty="0"/>
          </a:p>
        </p:txBody>
      </p:sp>
      <p:pic>
        <p:nvPicPr>
          <p:cNvPr id="48135" name="Picture 5">
            <a:extLst>
              <a:ext uri="{FF2B5EF4-FFF2-40B4-BE49-F238E27FC236}">
                <a16:creationId xmlns:a16="http://schemas.microsoft.com/office/drawing/2014/main" id="{93A41E94-1CDA-3006-AE20-F2F4518B98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5875" y="941388"/>
            <a:ext cx="2671763" cy="411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F8F95A3-B0CF-143C-720B-7CC6EE7C54BA}"/>
              </a:ext>
            </a:extLst>
          </p:cNvPr>
          <p:cNvSpPr txBox="1"/>
          <p:nvPr/>
        </p:nvSpPr>
        <p:spPr>
          <a:xfrm>
            <a:off x="2651832" y="3718848"/>
            <a:ext cx="12241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CCCRH #3128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Box 1">
            <a:extLst>
              <a:ext uri="{FF2B5EF4-FFF2-40B4-BE49-F238E27FC236}">
                <a16:creationId xmlns:a16="http://schemas.microsoft.com/office/drawing/2014/main" id="{CBCA3749-5E84-0D51-0829-4F42444F4D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908050"/>
            <a:ext cx="79216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2800" b="1">
                <a:solidFill>
                  <a:srgbClr val="C00000"/>
                </a:solidFill>
              </a:rPr>
              <a:t> </a:t>
            </a:r>
            <a:r>
              <a:rPr lang="en-AU" altLang="en-US" sz="4000" b="1">
                <a:solidFill>
                  <a:srgbClr val="C00000"/>
                </a:solidFill>
              </a:rPr>
              <a:t>Paying taxes to the Romans</a:t>
            </a:r>
          </a:p>
        </p:txBody>
      </p:sp>
      <p:sp>
        <p:nvSpPr>
          <p:cNvPr id="34819" name="TextBox 2">
            <a:extLst>
              <a:ext uri="{FF2B5EF4-FFF2-40B4-BE49-F238E27FC236}">
                <a16:creationId xmlns:a16="http://schemas.microsoft.com/office/drawing/2014/main" id="{827D3F44-34EA-77FD-A09B-1C96B84D82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2420938"/>
            <a:ext cx="8137525" cy="304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b="1">
                <a:solidFill>
                  <a:srgbClr val="002060"/>
                </a:solidFill>
              </a:rPr>
              <a:t>The Jews in Judaea were required to pay taxes in silver coins to the Romans.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AU" altLang="en-US" b="1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AU" altLang="en-US" b="1"/>
              <a:t>When Jesus was teaching in the Temple in Jerusalem he was asked whether the Jews should pay the tax.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1">
            <a:extLst>
              <a:ext uri="{FF2B5EF4-FFF2-40B4-BE49-F238E27FC236}">
                <a16:creationId xmlns:a16="http://schemas.microsoft.com/office/drawing/2014/main" id="{EAD673C1-82AE-D074-536E-0481B44D20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2225"/>
            <a:ext cx="4833937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3" name="TextBox 2">
            <a:extLst>
              <a:ext uri="{FF2B5EF4-FFF2-40B4-BE49-F238E27FC236}">
                <a16:creationId xmlns:a16="http://schemas.microsoft.com/office/drawing/2014/main" id="{7D916569-C63B-79BD-CDAF-856D690A51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4163" y="2133600"/>
            <a:ext cx="3671887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2400" b="1"/>
              <a:t>Jesus asked to be shown a denarius and said, </a:t>
            </a:r>
            <a:r>
              <a:rPr lang="en-AU" altLang="en-US" sz="2400" b="1">
                <a:solidFill>
                  <a:srgbClr val="7030A0"/>
                </a:solidFill>
              </a:rPr>
              <a:t>“Give to Caesar what is Caesar’s and to God what is God’s”. </a:t>
            </a:r>
            <a:r>
              <a:rPr lang="en-AU" altLang="en-US" sz="2400" b="1">
                <a:solidFill>
                  <a:srgbClr val="002060"/>
                </a:solidFill>
              </a:rPr>
              <a:t>(Mark 12:15) 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Box 1">
            <a:extLst>
              <a:ext uri="{FF2B5EF4-FFF2-40B4-BE49-F238E27FC236}">
                <a16:creationId xmlns:a16="http://schemas.microsoft.com/office/drawing/2014/main" id="{149E624E-2FF1-1AF5-7EDD-EEA1374EDC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260350"/>
            <a:ext cx="75469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b="1" dirty="0">
                <a:solidFill>
                  <a:srgbClr val="C00000"/>
                </a:solidFill>
              </a:rPr>
              <a:t>      </a:t>
            </a:r>
            <a:r>
              <a:rPr lang="en-AU" altLang="en-US" b="1" dirty="0"/>
              <a:t>COIN 17  </a:t>
            </a:r>
            <a:r>
              <a:rPr lang="en-AU" altLang="en-US" b="1" dirty="0">
                <a:solidFill>
                  <a:srgbClr val="C00000"/>
                </a:solidFill>
              </a:rPr>
              <a:t>Denarius of Tiberius</a:t>
            </a:r>
          </a:p>
        </p:txBody>
      </p:sp>
      <p:sp>
        <p:nvSpPr>
          <p:cNvPr id="36867" name="TextBox 4">
            <a:extLst>
              <a:ext uri="{FF2B5EF4-FFF2-40B4-BE49-F238E27FC236}">
                <a16:creationId xmlns:a16="http://schemas.microsoft.com/office/drawing/2014/main" id="{986F01B1-5A47-E19D-5329-ACC53ADE1C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800" y="4344988"/>
            <a:ext cx="8280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2400" b="1">
                <a:solidFill>
                  <a:srgbClr val="7030A0"/>
                </a:solidFill>
              </a:rPr>
              <a:t>This is the coin commonly thought to be held by Jesus.</a:t>
            </a:r>
          </a:p>
        </p:txBody>
      </p:sp>
      <p:sp>
        <p:nvSpPr>
          <p:cNvPr id="36868" name="TextBox 5">
            <a:extLst>
              <a:ext uri="{FF2B5EF4-FFF2-40B4-BE49-F238E27FC236}">
                <a16:creationId xmlns:a16="http://schemas.microsoft.com/office/drawing/2014/main" id="{8FB3A2D8-303E-0F42-BCFD-BF9F904B9C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0563" y="4941888"/>
            <a:ext cx="8007350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2400" b="1">
                <a:solidFill>
                  <a:srgbClr val="002060"/>
                </a:solidFill>
              </a:rPr>
              <a:t>OBVERSE: </a:t>
            </a:r>
            <a:r>
              <a:rPr lang="en-AU" altLang="en-US" sz="2400" b="1"/>
              <a:t>The Latin words mean ‘Tiberius Caesar, son of the divine Augustus, Augustus’.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AU" altLang="en-US" sz="2400" b="1">
                <a:solidFill>
                  <a:srgbClr val="002060"/>
                </a:solidFill>
              </a:rPr>
              <a:t>REVERSE: </a:t>
            </a:r>
            <a:r>
              <a:rPr lang="en-AU" altLang="en-US" sz="2400" b="1"/>
              <a:t>Livia. Pontif Maximus means ‘High Priest’. Tiberius was the Roman high priest. </a:t>
            </a:r>
          </a:p>
        </p:txBody>
      </p:sp>
      <p:pic>
        <p:nvPicPr>
          <p:cNvPr id="36869" name="Picture 2">
            <a:extLst>
              <a:ext uri="{FF2B5EF4-FFF2-40B4-BE49-F238E27FC236}">
                <a16:creationId xmlns:a16="http://schemas.microsoft.com/office/drawing/2014/main" id="{81ED4993-424C-E22F-4D97-21E2D61FF0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438" y="919163"/>
            <a:ext cx="6569075" cy="335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3D70E9B-A00E-5F89-B784-3E0705EDF576}"/>
              </a:ext>
            </a:extLst>
          </p:cNvPr>
          <p:cNvSpPr txBox="1"/>
          <p:nvPr/>
        </p:nvSpPr>
        <p:spPr>
          <a:xfrm>
            <a:off x="3886907" y="3789040"/>
            <a:ext cx="12241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CCCRH #2677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Box 3">
            <a:extLst>
              <a:ext uri="{FF2B5EF4-FFF2-40B4-BE49-F238E27FC236}">
                <a16:creationId xmlns:a16="http://schemas.microsoft.com/office/drawing/2014/main" id="{97186992-D6C2-A426-93F5-163A147F6711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187450" y="303213"/>
            <a:ext cx="72104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400" b="1" dirty="0"/>
              <a:t>COIN 18  </a:t>
            </a:r>
            <a:r>
              <a:rPr lang="en-GB" altLang="en-US" sz="2400" b="1" dirty="0">
                <a:solidFill>
                  <a:srgbClr val="C00000"/>
                </a:solidFill>
              </a:rPr>
              <a:t>Silver Coin (tetradrachm) of Tiberius</a:t>
            </a:r>
            <a:endParaRPr lang="en-AU" altLang="en-US" sz="2400" b="1" dirty="0">
              <a:solidFill>
                <a:srgbClr val="C00000"/>
              </a:solidFill>
            </a:endParaRPr>
          </a:p>
        </p:txBody>
      </p:sp>
      <p:sp>
        <p:nvSpPr>
          <p:cNvPr id="37891" name="TextBox 4">
            <a:extLst>
              <a:ext uri="{FF2B5EF4-FFF2-40B4-BE49-F238E27FC236}">
                <a16:creationId xmlns:a16="http://schemas.microsoft.com/office/drawing/2014/main" id="{41EE7D86-7132-70A9-9DAD-6E3F3C6D7E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4062413"/>
            <a:ext cx="8424862" cy="261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000" b="1" dirty="0"/>
              <a:t>This coin was minted at Antioch during the reign of Tiberius.             </a:t>
            </a:r>
            <a:r>
              <a:rPr lang="en-GB" altLang="en-US" sz="2000" b="1" dirty="0">
                <a:solidFill>
                  <a:srgbClr val="7030A0"/>
                </a:solidFill>
              </a:rPr>
              <a:t>It is probably the coin that was shown to Jesus. 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altLang="en-US" sz="20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000" b="1" dirty="0">
                <a:solidFill>
                  <a:srgbClr val="002060"/>
                </a:solidFill>
              </a:rPr>
              <a:t>OBVERSE: </a:t>
            </a:r>
            <a:r>
              <a:rPr lang="en-GB" altLang="en-US" sz="2000" b="1" dirty="0"/>
              <a:t>Tiberius with Greek words meaning ‘Tiberius Augustus Caesar”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altLang="en-US" sz="20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000" b="1" dirty="0">
                <a:solidFill>
                  <a:srgbClr val="002060"/>
                </a:solidFill>
              </a:rPr>
              <a:t>REVERSE: </a:t>
            </a:r>
            <a:r>
              <a:rPr lang="en-GB" altLang="en-US" sz="2000" b="1" dirty="0"/>
              <a:t>Augustus wears a radiate crown. The Greek words mean  ‘</a:t>
            </a:r>
            <a:r>
              <a:rPr lang="en-GB" altLang="en-US" sz="2400" b="1" dirty="0">
                <a:solidFill>
                  <a:srgbClr val="C00000"/>
                </a:solidFill>
              </a:rPr>
              <a:t>God</a:t>
            </a:r>
            <a:r>
              <a:rPr lang="en-GB" altLang="en-US" sz="2000" b="1" dirty="0"/>
              <a:t> (or Divine) Augustus Caesar’. </a:t>
            </a:r>
            <a:endParaRPr lang="en-AU" altLang="en-US" sz="2000" b="1" dirty="0"/>
          </a:p>
        </p:txBody>
      </p:sp>
      <p:pic>
        <p:nvPicPr>
          <p:cNvPr id="37892" name="Picture 2">
            <a:extLst>
              <a:ext uri="{FF2B5EF4-FFF2-40B4-BE49-F238E27FC236}">
                <a16:creationId xmlns:a16="http://schemas.microsoft.com/office/drawing/2014/main" id="{5F506286-B5F2-75C8-C6CF-BC038C70A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075" y="984250"/>
            <a:ext cx="5911850" cy="294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6BC93D0-CA05-92B0-C585-6B5DE4804C7E}"/>
              </a:ext>
            </a:extLst>
          </p:cNvPr>
          <p:cNvSpPr txBox="1"/>
          <p:nvPr/>
        </p:nvSpPr>
        <p:spPr>
          <a:xfrm>
            <a:off x="3959932" y="3568457"/>
            <a:ext cx="12241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CCCRH #2817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Box 1">
            <a:extLst>
              <a:ext uri="{FF2B5EF4-FFF2-40B4-BE49-F238E27FC236}">
                <a16:creationId xmlns:a16="http://schemas.microsoft.com/office/drawing/2014/main" id="{33467C60-BBC5-7A8D-DB6F-CD006DF300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1775" y="1196975"/>
            <a:ext cx="61658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3600" b="1">
                <a:solidFill>
                  <a:srgbClr val="C00000"/>
                </a:solidFill>
              </a:rPr>
              <a:t>    Paying the Temple Tax</a:t>
            </a:r>
          </a:p>
        </p:txBody>
      </p:sp>
      <p:sp>
        <p:nvSpPr>
          <p:cNvPr id="51203" name="TextBox 2">
            <a:extLst>
              <a:ext uri="{FF2B5EF4-FFF2-40B4-BE49-F238E27FC236}">
                <a16:creationId xmlns:a16="http://schemas.microsoft.com/office/drawing/2014/main" id="{25D0457B-09CA-961E-46F2-EE915771A2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2565400"/>
            <a:ext cx="8064500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2800" b="1" dirty="0">
                <a:solidFill>
                  <a:srgbClr val="002060"/>
                </a:solidFill>
              </a:rPr>
              <a:t>All Jews were required to pay a tax in silver coins for the upkeep of the Temple.                  </a:t>
            </a:r>
          </a:p>
          <a:p>
            <a:pPr>
              <a:spcBef>
                <a:spcPct val="0"/>
              </a:spcBef>
              <a:buFontTx/>
              <a:buNone/>
            </a:pPr>
            <a:endParaRPr lang="en-AU" altLang="en-US" sz="28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en-AU" altLang="en-US" sz="2800" b="1" dirty="0"/>
              <a:t>According to Exodus 30:13 the tax was half a shekel, which at this time corresponded to the didrachm (two drachms) which was minted at Tyre, a busy seaport in Phoenicia.   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1">
            <a:extLst>
              <a:ext uri="{FF2B5EF4-FFF2-40B4-BE49-F238E27FC236}">
                <a16:creationId xmlns:a16="http://schemas.microsoft.com/office/drawing/2014/main" id="{11026120-FDED-4AE0-617F-E6AA03229D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0050" y="61913"/>
            <a:ext cx="4933950" cy="681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7" name="TextBox 1">
            <a:extLst>
              <a:ext uri="{FF2B5EF4-FFF2-40B4-BE49-F238E27FC236}">
                <a16:creationId xmlns:a16="http://schemas.microsoft.com/office/drawing/2014/main" id="{8D210662-1282-381A-B45E-140F837144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196975"/>
            <a:ext cx="3960812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2400" b="1"/>
              <a:t>In Matthew 17:24-27 when officials came to collect the temple tax Jesus told Peter to catch a fish and it would have a coin in its mouth to pay the tax for both of them. </a:t>
            </a:r>
          </a:p>
        </p:txBody>
      </p:sp>
      <p:sp>
        <p:nvSpPr>
          <p:cNvPr id="52228" name="TextBox 1">
            <a:extLst>
              <a:ext uri="{FF2B5EF4-FFF2-40B4-BE49-F238E27FC236}">
                <a16:creationId xmlns:a16="http://schemas.microsoft.com/office/drawing/2014/main" id="{9CFB94CB-1A90-4B0D-B138-CD44CDA9AA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338" y="4460875"/>
            <a:ext cx="374491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2400" b="1">
                <a:solidFill>
                  <a:srgbClr val="002060"/>
                </a:solidFill>
              </a:rPr>
              <a:t>Jesus might have meant that Peter could earn the money by fishing.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6">
            <a:extLst>
              <a:ext uri="{FF2B5EF4-FFF2-40B4-BE49-F238E27FC236}">
                <a16:creationId xmlns:a16="http://schemas.microsoft.com/office/drawing/2014/main" id="{5E26F3FD-85B6-0518-9950-E76BD04EFE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4508500"/>
            <a:ext cx="178752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/>
              <a:t>                         </a:t>
            </a:r>
            <a:endParaRPr lang="en-US" altLang="en-US" sz="1800"/>
          </a:p>
        </p:txBody>
      </p:sp>
      <p:sp>
        <p:nvSpPr>
          <p:cNvPr id="53251" name="TextBox 3">
            <a:extLst>
              <a:ext uri="{FF2B5EF4-FFF2-40B4-BE49-F238E27FC236}">
                <a16:creationId xmlns:a16="http://schemas.microsoft.com/office/drawing/2014/main" id="{E3D5C02F-2B9C-B18E-1AA9-D94FB4C955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366713"/>
            <a:ext cx="79930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2800" b="1" dirty="0">
                <a:solidFill>
                  <a:srgbClr val="C00000"/>
                </a:solidFill>
              </a:rPr>
              <a:t>   </a:t>
            </a:r>
            <a:r>
              <a:rPr lang="en-AU" altLang="en-US" sz="2800" b="1" dirty="0"/>
              <a:t>COIN 19  </a:t>
            </a:r>
            <a:r>
              <a:rPr lang="en-AU" altLang="en-US" sz="2800" b="1" dirty="0">
                <a:solidFill>
                  <a:srgbClr val="C00000"/>
                </a:solidFill>
              </a:rPr>
              <a:t>Tetradrachm (shekel) of Tyre</a:t>
            </a:r>
          </a:p>
        </p:txBody>
      </p:sp>
      <p:sp>
        <p:nvSpPr>
          <p:cNvPr id="53252" name="TextBox 4">
            <a:extLst>
              <a:ext uri="{FF2B5EF4-FFF2-40B4-BE49-F238E27FC236}">
                <a16:creationId xmlns:a16="http://schemas.microsoft.com/office/drawing/2014/main" id="{2B05FD91-10EB-591A-093A-5EAFF700C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4445000"/>
            <a:ext cx="82931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2400" b="1" dirty="0">
                <a:solidFill>
                  <a:srgbClr val="002060"/>
                </a:solidFill>
              </a:rPr>
              <a:t>OBVERSE: </a:t>
            </a:r>
            <a:r>
              <a:rPr lang="en-AU" altLang="en-US" sz="2400" b="1" dirty="0">
                <a:solidFill>
                  <a:srgbClr val="000000"/>
                </a:solidFill>
              </a:rPr>
              <a:t>Heracles (Hercules) wears a crown of laurel leaves. He was the son of Jupiter and a mortal woman.</a:t>
            </a:r>
          </a:p>
          <a:p>
            <a:pPr>
              <a:spcBef>
                <a:spcPct val="0"/>
              </a:spcBef>
              <a:buFontTx/>
              <a:buNone/>
            </a:pPr>
            <a:endParaRPr lang="en-AU" altLang="en-US" sz="2400" b="1" dirty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AU" altLang="en-US" sz="2400" b="1" dirty="0">
                <a:solidFill>
                  <a:srgbClr val="002060"/>
                </a:solidFill>
              </a:rPr>
              <a:t>REVERSE: </a:t>
            </a:r>
            <a:r>
              <a:rPr lang="en-AU" altLang="en-US" sz="2400" b="1" dirty="0"/>
              <a:t>an</a:t>
            </a:r>
            <a:r>
              <a:rPr lang="en-AU" altLang="en-US" sz="2400" b="1" dirty="0">
                <a:solidFill>
                  <a:srgbClr val="002060"/>
                </a:solidFill>
              </a:rPr>
              <a:t> </a:t>
            </a:r>
            <a:r>
              <a:rPr lang="en-AU" altLang="en-US" sz="2400" b="1" dirty="0">
                <a:solidFill>
                  <a:srgbClr val="000000"/>
                </a:solidFill>
              </a:rPr>
              <a:t>eagle was a symbol of Jupiter.                     The club was a symbol of Heracles. The date is 10 CE.          </a:t>
            </a:r>
          </a:p>
        </p:txBody>
      </p:sp>
      <p:pic>
        <p:nvPicPr>
          <p:cNvPr id="53253" name="Picture 2">
            <a:extLst>
              <a:ext uri="{FF2B5EF4-FFF2-40B4-BE49-F238E27FC236}">
                <a16:creationId xmlns:a16="http://schemas.microsoft.com/office/drawing/2014/main" id="{945F78A8-0E60-394F-153A-43876CBBA1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888" y="1046163"/>
            <a:ext cx="3316287" cy="324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4" name="Picture 2">
            <a:extLst>
              <a:ext uri="{FF2B5EF4-FFF2-40B4-BE49-F238E27FC236}">
                <a16:creationId xmlns:a16="http://schemas.microsoft.com/office/drawing/2014/main" id="{9FFEC754-E9D4-22C6-072D-331CC36C84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0400" y="1042988"/>
            <a:ext cx="3614738" cy="324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74CBF16-BF36-A399-9860-7750513F6848}"/>
              </a:ext>
            </a:extLst>
          </p:cNvPr>
          <p:cNvSpPr txBox="1"/>
          <p:nvPr/>
        </p:nvSpPr>
        <p:spPr>
          <a:xfrm>
            <a:off x="3773013" y="3717032"/>
            <a:ext cx="12241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CCCRH #299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4" descr="widow's mites">
            <a:extLst>
              <a:ext uri="{FF2B5EF4-FFF2-40B4-BE49-F238E27FC236}">
                <a16:creationId xmlns:a16="http://schemas.microsoft.com/office/drawing/2014/main" id="{F3DF360B-17E4-4793-46A2-469F7CE3EE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1688" y="0"/>
            <a:ext cx="5800725" cy="688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5" name="TextBox 1">
            <a:extLst>
              <a:ext uri="{FF2B5EF4-FFF2-40B4-BE49-F238E27FC236}">
                <a16:creationId xmlns:a16="http://schemas.microsoft.com/office/drawing/2014/main" id="{46433D94-3AD6-7558-E21B-0474D81FC6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2105025"/>
            <a:ext cx="3090863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2400" b="1"/>
              <a:t>Jesus saw a poor widow put two small coins into the temple treasury.   </a:t>
            </a:r>
          </a:p>
          <a:p>
            <a:pPr>
              <a:spcBef>
                <a:spcPct val="0"/>
              </a:spcBef>
              <a:buFontTx/>
              <a:buNone/>
            </a:pPr>
            <a:endParaRPr lang="en-AU" altLang="en-US" sz="2400" b="1"/>
          </a:p>
          <a:p>
            <a:pPr>
              <a:spcBef>
                <a:spcPct val="0"/>
              </a:spcBef>
              <a:buFontTx/>
              <a:buNone/>
            </a:pPr>
            <a:r>
              <a:rPr lang="en-AU" altLang="en-US" sz="2400" b="1">
                <a:solidFill>
                  <a:srgbClr val="002060"/>
                </a:solidFill>
              </a:rPr>
              <a:t>He said it was all she had. 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5">
            <a:extLst>
              <a:ext uri="{FF2B5EF4-FFF2-40B4-BE49-F238E27FC236}">
                <a16:creationId xmlns:a16="http://schemas.microsoft.com/office/drawing/2014/main" id="{F1D67335-6500-81CC-8476-4079F09730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3598863"/>
            <a:ext cx="8424862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2060"/>
                </a:solidFill>
              </a:rPr>
              <a:t>Small coins of Alexander Jannaeus (103-76 CE) were still being minted many years after his death. The poor widow probably gave two of these coins. </a:t>
            </a:r>
          </a:p>
        </p:txBody>
      </p:sp>
      <p:sp>
        <p:nvSpPr>
          <p:cNvPr id="55299" name="TextBox 3">
            <a:extLst>
              <a:ext uri="{FF2B5EF4-FFF2-40B4-BE49-F238E27FC236}">
                <a16:creationId xmlns:a16="http://schemas.microsoft.com/office/drawing/2014/main" id="{5E419E39-1E8F-3589-AA90-E7861A564C11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547813" y="214313"/>
            <a:ext cx="6769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2800" b="1" dirty="0">
                <a:solidFill>
                  <a:srgbClr val="C00000"/>
                </a:solidFill>
              </a:rPr>
              <a:t>        </a:t>
            </a:r>
            <a:r>
              <a:rPr lang="en-AU" altLang="en-US" sz="2800" b="1" dirty="0"/>
              <a:t>COIN 20  </a:t>
            </a:r>
            <a:r>
              <a:rPr lang="en-AU" altLang="en-US" sz="2800" b="1" dirty="0">
                <a:solidFill>
                  <a:srgbClr val="C00000"/>
                </a:solidFill>
              </a:rPr>
              <a:t>The Widow’s Mite</a:t>
            </a:r>
          </a:p>
        </p:txBody>
      </p:sp>
      <p:sp>
        <p:nvSpPr>
          <p:cNvPr id="55300" name="TextBox 4">
            <a:extLst>
              <a:ext uri="{FF2B5EF4-FFF2-40B4-BE49-F238E27FC236}">
                <a16:creationId xmlns:a16="http://schemas.microsoft.com/office/drawing/2014/main" id="{95D94C2B-0055-3969-44A4-A71A7D420F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4935538"/>
            <a:ext cx="820737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2400" b="1">
                <a:solidFill>
                  <a:srgbClr val="002060"/>
                </a:solidFill>
              </a:rPr>
              <a:t>OBVERSE: </a:t>
            </a:r>
            <a:r>
              <a:rPr lang="en-AU" altLang="en-US" sz="2400" b="1"/>
              <a:t>star. In Numbers 24:17 there was a prophecy that a star would arise out of Jacob.</a:t>
            </a:r>
          </a:p>
          <a:p>
            <a:pPr>
              <a:spcBef>
                <a:spcPct val="0"/>
              </a:spcBef>
              <a:buFontTx/>
              <a:buNone/>
            </a:pPr>
            <a:endParaRPr lang="en-AU" altLang="en-US" sz="2400" b="1"/>
          </a:p>
          <a:p>
            <a:pPr>
              <a:spcBef>
                <a:spcPct val="0"/>
              </a:spcBef>
              <a:buFontTx/>
              <a:buNone/>
            </a:pPr>
            <a:r>
              <a:rPr lang="en-AU" altLang="en-US" sz="2400" b="1">
                <a:solidFill>
                  <a:srgbClr val="002060"/>
                </a:solidFill>
              </a:rPr>
              <a:t>REVERSE: </a:t>
            </a:r>
            <a:r>
              <a:rPr lang="en-AU" altLang="en-US" sz="2400" b="1"/>
              <a:t>anchor with ‘of King Alexander’ in Greek. </a:t>
            </a:r>
          </a:p>
        </p:txBody>
      </p:sp>
      <p:pic>
        <p:nvPicPr>
          <p:cNvPr id="55301" name="Picture 2">
            <a:extLst>
              <a:ext uri="{FF2B5EF4-FFF2-40B4-BE49-F238E27FC236}">
                <a16:creationId xmlns:a16="http://schemas.microsoft.com/office/drawing/2014/main" id="{58550989-D353-3402-FE4A-3612FD366A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0" y="892175"/>
            <a:ext cx="2730500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2" name="Picture 4">
            <a:extLst>
              <a:ext uri="{FF2B5EF4-FFF2-40B4-BE49-F238E27FC236}">
                <a16:creationId xmlns:a16="http://schemas.microsoft.com/office/drawing/2014/main" id="{9696A5EC-4012-87BF-3013-ACEDDA55BF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908050"/>
            <a:ext cx="2987675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35EDA61-9F06-2E76-C986-407E773E3224}"/>
              </a:ext>
            </a:extLst>
          </p:cNvPr>
          <p:cNvSpPr txBox="1"/>
          <p:nvPr/>
        </p:nvSpPr>
        <p:spPr>
          <a:xfrm>
            <a:off x="3851920" y="3128492"/>
            <a:ext cx="12241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CCCRH #110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3264</TotalTime>
  <Words>1608</Words>
  <Application>Microsoft Macintosh PowerPoint</Application>
  <PresentationFormat>On-screen Show (4:3)</PresentationFormat>
  <Paragraphs>167</Paragraphs>
  <Slides>39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39</vt:i4>
      </vt:variant>
    </vt:vector>
  </HeadingPairs>
  <TitlesOfParts>
    <vt:vector size="43" baseType="lpstr">
      <vt:lpstr>Arial</vt:lpstr>
      <vt:lpstr>Calibri</vt:lpstr>
      <vt:lpstr>Default Design</vt:lpstr>
      <vt:lpstr>1_Default Design</vt:lpstr>
      <vt:lpstr>PowerPoint Presentation</vt:lpstr>
      <vt:lpstr>Making ancient coins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Herodian dynasty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Roman rulers  during the life of Jesus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COINS</dc:title>
  <dc:creator>Peter Edward Lewis</dc:creator>
  <cp:lastModifiedBy>Greg Jenks</cp:lastModifiedBy>
  <cp:revision>264</cp:revision>
  <cp:lastPrinted>2023-10-08T04:01:02Z</cp:lastPrinted>
  <dcterms:created xsi:type="dcterms:W3CDTF">2006-11-10T03:31:37Z</dcterms:created>
  <dcterms:modified xsi:type="dcterms:W3CDTF">2026-08-08T23:10:00Z</dcterms:modified>
</cp:coreProperties>
</file>