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90" r:id="rId4"/>
    <p:sldId id="261" r:id="rId5"/>
    <p:sldId id="262" r:id="rId6"/>
    <p:sldId id="263" r:id="rId7"/>
    <p:sldId id="287" r:id="rId8"/>
    <p:sldId id="269" r:id="rId9"/>
    <p:sldId id="288" r:id="rId10"/>
    <p:sldId id="270" r:id="rId11"/>
    <p:sldId id="271" r:id="rId12"/>
    <p:sldId id="264" r:id="rId13"/>
    <p:sldId id="266" r:id="rId14"/>
    <p:sldId id="265" r:id="rId15"/>
    <p:sldId id="267" r:id="rId16"/>
    <p:sldId id="268" r:id="rId17"/>
    <p:sldId id="291" r:id="rId18"/>
    <p:sldId id="272" r:id="rId19"/>
    <p:sldId id="273" r:id="rId20"/>
    <p:sldId id="274" r:id="rId21"/>
    <p:sldId id="275" r:id="rId22"/>
    <p:sldId id="276" r:id="rId23"/>
    <p:sldId id="277" r:id="rId24"/>
    <p:sldId id="289" r:id="rId25"/>
    <p:sldId id="278" r:id="rId26"/>
    <p:sldId id="279" r:id="rId27"/>
    <p:sldId id="280" r:id="rId28"/>
    <p:sldId id="281" r:id="rId29"/>
    <p:sldId id="282" r:id="rId30"/>
    <p:sldId id="286" r:id="rId31"/>
    <p:sldId id="283" r:id="rId32"/>
    <p:sldId id="284" r:id="rId33"/>
    <p:sldId id="285" r:id="rId34"/>
  </p:sldIdLst>
  <p:sldSz cx="12192000" cy="6858000"/>
  <p:notesSz cx="6888163" cy="96710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4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52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06B7D-4CB5-6134-AAB5-77F805C0AC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A0337B-5869-532D-0BBC-83B121E96A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D5C184-DA6D-6C4E-80E7-32C46DAAD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14C42-4849-4544-8B2A-1443EBA73CFA}" type="datetimeFigureOut">
              <a:rPr lang="en-AU" smtClean="0"/>
              <a:t>21/1/2024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9E304F-31E4-A3C5-1540-EFE247F45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D9E70A-5E6F-EDAA-DA8C-DC87DE960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0798F-CA8B-452A-94FE-B515E82527A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98464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45DC6-FA9A-D814-CBC4-287E19CCC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75D382-0542-DEE5-C3A7-44F0B76056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7E8C85-5060-BDD0-6AFF-55F57BA19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14C42-4849-4544-8B2A-1443EBA73CFA}" type="datetimeFigureOut">
              <a:rPr lang="en-AU" smtClean="0"/>
              <a:t>21/1/2024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000F54-4806-3DE4-85C4-BA89F8F93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99F059-4D8A-0DB6-1438-0B9032E2D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0798F-CA8B-452A-94FE-B515E82527A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19492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AA94C6-F9DF-E1E3-798D-9324EB6CA4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52B0E9-FAD6-DCDB-2452-F9F9AB7168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360C64-9452-C464-044B-8DCB35EF5F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14C42-4849-4544-8B2A-1443EBA73CFA}" type="datetimeFigureOut">
              <a:rPr lang="en-AU" smtClean="0"/>
              <a:t>21/1/2024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8DA59F-195B-01CC-1D0D-0DD5A19FD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084AF3-D182-58B5-4821-9021D62B4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0798F-CA8B-452A-94FE-B515E82527A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8654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E4B2A-78DF-BC17-F200-E5F9AF01A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96533D-F0FE-623D-C987-ED9EBC63E9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8A0C40-7FB2-F9EB-7F2C-ABFBA5C68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14C42-4849-4544-8B2A-1443EBA73CFA}" type="datetimeFigureOut">
              <a:rPr lang="en-AU" smtClean="0"/>
              <a:t>21/1/2024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6A1DA9-0D41-329F-3E01-BB36FE36A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A4E979-5142-1A28-46D2-40AE13B88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0798F-CA8B-452A-94FE-B515E82527A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55965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F68E0-C71A-7F9E-15FD-F243F2544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EF8491-BDFD-6ED5-78D4-6CFC03905F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C1FE67-2F9C-3D20-11DA-2AC7F1F27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14C42-4849-4544-8B2A-1443EBA73CFA}" type="datetimeFigureOut">
              <a:rPr lang="en-AU" smtClean="0"/>
              <a:t>21/1/2024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4B1B89-F77E-2021-9B7C-F0E00D033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B4DC4E-547E-65E7-8133-1B1E365BA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0798F-CA8B-452A-94FE-B515E82527A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010406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0ED33-FE35-B662-EA75-20DEBEB9B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175A50-C8E8-171A-1CDC-FAAE57907C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24CE14-C299-CFBB-5D14-7F9EB2DCE8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05C4C0-4574-50EB-7766-B771B7247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14C42-4849-4544-8B2A-1443EBA73CFA}" type="datetimeFigureOut">
              <a:rPr lang="en-AU" smtClean="0"/>
              <a:t>21/1/2024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27BA22-CF8D-0A33-081B-42F6FAF35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F28C2F-B58F-B9F8-1622-8F6C2BF0D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0798F-CA8B-452A-94FE-B515E82527A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18766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88DB2-B538-B68F-21A9-20F924189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DB46CE-1AFA-3671-272F-7F2D36F08E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26FDE7-12A8-949D-55D2-795E9D0D8E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F3B1D2-8C68-DB5B-0E26-0E9D3DDA40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5BA21F-6035-6B01-DFB1-F344280B7F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B7BB0B3-372D-1B4A-BC34-607389027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14C42-4849-4544-8B2A-1443EBA73CFA}" type="datetimeFigureOut">
              <a:rPr lang="en-AU" smtClean="0"/>
              <a:t>21/1/2024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94B833-FBE1-3619-8AD9-DF354FC27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73F854-F160-66E2-71B5-228B20C55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0798F-CA8B-452A-94FE-B515E82527A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948253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25CDD-5A6E-0042-593E-316BE841E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8A4C0D-C8DE-1BD3-997A-882CB36A7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14C42-4849-4544-8B2A-1443EBA73CFA}" type="datetimeFigureOut">
              <a:rPr lang="en-AU" smtClean="0"/>
              <a:t>21/1/2024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4351AC-40AC-6C2E-8898-A5064382D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5B7DBC-8BAF-1849-C114-1511F9476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0798F-CA8B-452A-94FE-B515E82527A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824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00AA0E-9B25-7E7A-0E07-08BFF04F5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14C42-4849-4544-8B2A-1443EBA73CFA}" type="datetimeFigureOut">
              <a:rPr lang="en-AU" smtClean="0"/>
              <a:t>21/1/2024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A3D547-B076-487E-C302-180EE2648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F1A1F6-41B1-A17D-4C48-26801EED1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0798F-CA8B-452A-94FE-B515E82527A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11651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68FB8-B589-BBF9-BFE2-3AE265EB5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AE00A2-F3A8-5394-318E-19B43BA52D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68C76B-A044-5A88-A914-396F7B6607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31A36F-40A0-34ED-FFBC-66003AD8F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14C42-4849-4544-8B2A-1443EBA73CFA}" type="datetimeFigureOut">
              <a:rPr lang="en-AU" smtClean="0"/>
              <a:t>21/1/2024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3570C3-A224-F3A5-2AD1-CD0535A88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F1AFF4-6DD3-9FF9-2384-54243DBF2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0798F-CA8B-452A-94FE-B515E82527A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14473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05BE9-4618-B870-8183-0EC5B50C7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36F440-0B3A-7F50-2F2D-71325106FD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ADA217-8972-F1ED-D4CD-1DBB71A985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C4DD3A-901D-E2EA-A9BB-C4133F14F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14C42-4849-4544-8B2A-1443EBA73CFA}" type="datetimeFigureOut">
              <a:rPr lang="en-AU" smtClean="0"/>
              <a:t>21/1/2024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B7C926-B02C-13C9-C8A1-23D184435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C2794C-0E16-A28C-7540-D3D817B64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0798F-CA8B-452A-94FE-B515E82527A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9307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4F9279-3BA9-3EDC-8ACF-FCC08F6B6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1586A-3344-AF99-9C36-E9DE71F9F5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41B28C-FB51-05CB-D462-D603F4CE42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614C42-4849-4544-8B2A-1443EBA73CFA}" type="datetimeFigureOut">
              <a:rPr lang="en-AU" smtClean="0"/>
              <a:t>21/1/2024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4179A4-62F1-0409-4435-A995A4C719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D8A2EF-0D35-F6F4-4943-F738049CF1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E0798F-CA8B-452A-94FE-B515E82527A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66348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microsoft.com/office/2007/relationships/hdphoto" Target="../media/hdphoto7.wdp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9.wdp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2.wdp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4.wdp"/><Relationship Id="rId5" Type="http://schemas.openxmlformats.org/officeDocument/2006/relationships/image" Target="../media/image33.png"/><Relationship Id="rId4" Type="http://schemas.microsoft.com/office/2007/relationships/hdphoto" Target="../media/hdphoto13.wdp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f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7.wdp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7185E3E-150C-260B-83E8-E127FFA2293A}"/>
              </a:ext>
            </a:extLst>
          </p:cNvPr>
          <p:cNvSpPr txBox="1"/>
          <p:nvPr/>
        </p:nvSpPr>
        <p:spPr>
          <a:xfrm>
            <a:off x="6021136" y="281066"/>
            <a:ext cx="53323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7030A0"/>
                </a:solidFill>
                <a:latin typeface="French Script MT" panose="03020402040607040605" pitchFamily="66" charset="0"/>
              </a:rPr>
              <a:t>Centre for Coins, Culture and Religious History Foundation</a:t>
            </a:r>
            <a:endParaRPr lang="en-AU" sz="4400" b="1" dirty="0">
              <a:solidFill>
                <a:srgbClr val="7030A0"/>
              </a:solidFill>
              <a:latin typeface="French Script MT" panose="03020402040607040605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3CBDB8-7E88-6B81-7696-C9152E9666DB}"/>
              </a:ext>
            </a:extLst>
          </p:cNvPr>
          <p:cNvSpPr txBox="1"/>
          <p:nvPr/>
        </p:nvSpPr>
        <p:spPr>
          <a:xfrm>
            <a:off x="5753769" y="2551837"/>
            <a:ext cx="53323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>
                <a:solidFill>
                  <a:srgbClr val="C00000"/>
                </a:solidFill>
              </a:rPr>
              <a:t>Coins of the cities  visited by St Paul</a:t>
            </a:r>
            <a:endParaRPr lang="en-AU" sz="5400" b="1" dirty="0">
              <a:solidFill>
                <a:srgbClr val="C0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462E27-5116-6AF4-0D5D-1121AEB0628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667" y="152400"/>
            <a:ext cx="4072509" cy="63887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AE946AE-BFEF-731C-5E3D-7D63AA48EF68}"/>
              </a:ext>
            </a:extLst>
          </p:cNvPr>
          <p:cNvSpPr txBox="1"/>
          <p:nvPr/>
        </p:nvSpPr>
        <p:spPr>
          <a:xfrm>
            <a:off x="773049" y="6429662"/>
            <a:ext cx="3984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     </a:t>
            </a:r>
            <a:r>
              <a:rPr lang="en-GB" sz="2000" b="1" dirty="0"/>
              <a:t>Icon by Andrej Rublev 1407</a:t>
            </a:r>
            <a:endParaRPr lang="en-AU" sz="20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4C3865-EC7D-2B47-1ADE-ECB3C0C5DB4C}"/>
              </a:ext>
            </a:extLst>
          </p:cNvPr>
          <p:cNvSpPr txBox="1"/>
          <p:nvPr/>
        </p:nvSpPr>
        <p:spPr>
          <a:xfrm>
            <a:off x="7214669" y="5130384"/>
            <a:ext cx="2598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/>
              <a:t>    Part 1</a:t>
            </a:r>
            <a:endParaRPr lang="en-AU" sz="3600" b="1" dirty="0"/>
          </a:p>
        </p:txBody>
      </p:sp>
    </p:spTree>
    <p:extLst>
      <p:ext uri="{BB962C8B-B14F-4D97-AF65-F5344CB8AC3E}">
        <p14:creationId xmlns:p14="http://schemas.microsoft.com/office/powerpoint/2010/main" val="15351076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02E27A-F2DB-D434-A5A3-6F42BA16D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176" y="0"/>
            <a:ext cx="9883648" cy="61676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B4637D0-6C36-6F64-CC1F-C6B8A78D6FB4}"/>
              </a:ext>
            </a:extLst>
          </p:cNvPr>
          <p:cNvSpPr txBox="1"/>
          <p:nvPr/>
        </p:nvSpPr>
        <p:spPr>
          <a:xfrm>
            <a:off x="1154176" y="6268720"/>
            <a:ext cx="9883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                                            </a:t>
            </a:r>
            <a:r>
              <a:rPr lang="en-GB" sz="2800" b="1" dirty="0"/>
              <a:t>Mt Casius (Jebel </a:t>
            </a:r>
            <a:r>
              <a:rPr lang="en-GB" sz="2800" b="1" dirty="0" err="1"/>
              <a:t>Akra</a:t>
            </a:r>
            <a:r>
              <a:rPr lang="en-GB" sz="2800" b="1" dirty="0"/>
              <a:t>) from Seleucia</a:t>
            </a:r>
            <a:endParaRPr lang="en-AU" sz="2800" b="1" dirty="0"/>
          </a:p>
        </p:txBody>
      </p:sp>
    </p:spTree>
    <p:extLst>
      <p:ext uri="{BB962C8B-B14F-4D97-AF65-F5344CB8AC3E}">
        <p14:creationId xmlns:p14="http://schemas.microsoft.com/office/powerpoint/2010/main" val="20646726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D2B81D-3DD2-39A5-4A81-C9838D51E9B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100" y="906780"/>
            <a:ext cx="4020312" cy="40507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D43DD6-112D-3E18-2F5D-1763BED40F9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9412" y="906780"/>
            <a:ext cx="4086758" cy="42452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7ACEA21-B1D7-8273-8C38-855064B6070F}"/>
              </a:ext>
            </a:extLst>
          </p:cNvPr>
          <p:cNvSpPr txBox="1"/>
          <p:nvPr/>
        </p:nvSpPr>
        <p:spPr>
          <a:xfrm>
            <a:off x="3769360" y="194978"/>
            <a:ext cx="4754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C00000"/>
                </a:solidFill>
              </a:rPr>
              <a:t> Paul in Seleucia   47 AD</a:t>
            </a:r>
            <a:endParaRPr lang="en-AU" sz="3600" b="1" dirty="0">
              <a:solidFill>
                <a:srgbClr val="C0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FAA4F1-7D64-9C2C-F8F3-0E73FE403E45}"/>
              </a:ext>
            </a:extLst>
          </p:cNvPr>
          <p:cNvSpPr txBox="1"/>
          <p:nvPr/>
        </p:nvSpPr>
        <p:spPr>
          <a:xfrm>
            <a:off x="526881" y="5084701"/>
            <a:ext cx="112398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This coin of Emperor Trajan (98-117 AD) was minted at Seleucia and shows the temple of Zeus on the summit of Mt Casius.                                         			</a:t>
            </a:r>
            <a:r>
              <a:rPr lang="en-GB" sz="2800" b="1" dirty="0">
                <a:solidFill>
                  <a:srgbClr val="002060"/>
                </a:solidFill>
              </a:rPr>
              <a:t>Today there is just a heap of ash and rubble. </a:t>
            </a:r>
            <a:endParaRPr lang="en-AU" sz="2800" b="1" dirty="0">
              <a:solidFill>
                <a:srgbClr val="00206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772E7F-1A25-9BE2-C213-2F0283A0943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9724" y="1033909"/>
            <a:ext cx="3630999" cy="411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7110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F02837-B62D-488F-4984-79C479D5AE2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9324" y="914527"/>
            <a:ext cx="4685386" cy="50523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99F0F8-BD72-9067-779D-A12B5FF91C9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900733"/>
            <a:ext cx="4846676" cy="50757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6C85E2A-DF4D-05A2-ED68-E7C6B9D35D3B}"/>
              </a:ext>
            </a:extLst>
          </p:cNvPr>
          <p:cNvSpPr txBox="1"/>
          <p:nvPr/>
        </p:nvSpPr>
        <p:spPr>
          <a:xfrm>
            <a:off x="3931920" y="335280"/>
            <a:ext cx="50580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C00000"/>
                </a:solidFill>
              </a:rPr>
              <a:t> Paul in Seleucia   47 AD</a:t>
            </a:r>
            <a:endParaRPr lang="en-AU" sz="3600" b="1" dirty="0">
              <a:solidFill>
                <a:srgbClr val="C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45FD98-5CD0-FC45-A518-1C3C951B58C8}"/>
              </a:ext>
            </a:extLst>
          </p:cNvPr>
          <p:cNvSpPr txBox="1"/>
          <p:nvPr/>
        </p:nvSpPr>
        <p:spPr>
          <a:xfrm>
            <a:off x="380326" y="5775516"/>
            <a:ext cx="112236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This silver coin was minted at Seleucia in 98 BC and shows the city goddess  and a thunderbolt (symbol of Zeus) on a cushion on a stool. </a:t>
            </a:r>
            <a:endParaRPr lang="en-AU" sz="2800" b="1" dirty="0"/>
          </a:p>
        </p:txBody>
      </p:sp>
    </p:spTree>
    <p:extLst>
      <p:ext uri="{BB962C8B-B14F-4D97-AF65-F5344CB8AC3E}">
        <p14:creationId xmlns:p14="http://schemas.microsoft.com/office/powerpoint/2010/main" val="26494814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1AC0A5-9B84-FBFE-5379-AD5153EA29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74D343-958E-76E6-1A22-EF487E5CF605}"/>
              </a:ext>
            </a:extLst>
          </p:cNvPr>
          <p:cNvSpPr txBox="1"/>
          <p:nvPr/>
        </p:nvSpPr>
        <p:spPr>
          <a:xfrm flipH="1">
            <a:off x="4636970" y="6334780"/>
            <a:ext cx="34867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Ruins of Salamis</a:t>
            </a:r>
            <a:endParaRPr lang="en-A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8798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7BE63E-DC17-84D8-FC19-FEDCBF1501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375" y="886792"/>
            <a:ext cx="10001250" cy="47053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FA0C89-F9F5-EC5E-E2AE-E29C6E387BBC}"/>
              </a:ext>
            </a:extLst>
          </p:cNvPr>
          <p:cNvSpPr txBox="1"/>
          <p:nvPr/>
        </p:nvSpPr>
        <p:spPr>
          <a:xfrm>
            <a:off x="3994484" y="240461"/>
            <a:ext cx="4581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C00000"/>
                </a:solidFill>
              </a:rPr>
              <a:t>Paul in Salamis   47 AD</a:t>
            </a:r>
            <a:endParaRPr lang="en-AU" sz="3600" b="1" dirty="0">
              <a:solidFill>
                <a:srgbClr val="C0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E6501F-E9D3-61B1-73D5-660ABF636CBE}"/>
              </a:ext>
            </a:extLst>
          </p:cNvPr>
          <p:cNvSpPr txBox="1"/>
          <p:nvPr/>
        </p:nvSpPr>
        <p:spPr>
          <a:xfrm>
            <a:off x="412694" y="5699864"/>
            <a:ext cx="114825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/>
              <a:t>This coin was minted at Salamis in about 320 BC and shows Athena and the prow of a warship. </a:t>
            </a:r>
            <a:endParaRPr lang="en-AU" sz="3200" b="1" dirty="0"/>
          </a:p>
        </p:txBody>
      </p:sp>
    </p:spTree>
    <p:extLst>
      <p:ext uri="{BB962C8B-B14F-4D97-AF65-F5344CB8AC3E}">
        <p14:creationId xmlns:p14="http://schemas.microsoft.com/office/powerpoint/2010/main" val="42550615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843DD6-C988-EA80-01DC-962D65F41F9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034" y="1330960"/>
            <a:ext cx="3350362" cy="34296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259840-B3BD-86C3-EA27-2DE8C7C0EF9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4360" y="1412239"/>
            <a:ext cx="3383280" cy="34620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932461-37A7-A55E-4C78-AF83EAD097E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7564" y="1418589"/>
            <a:ext cx="3637077" cy="34493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1D46CE5-683B-0221-489B-DD3A54083477}"/>
              </a:ext>
            </a:extLst>
          </p:cNvPr>
          <p:cNvSpPr txBox="1"/>
          <p:nvPr/>
        </p:nvSpPr>
        <p:spPr>
          <a:xfrm>
            <a:off x="3647975" y="529388"/>
            <a:ext cx="54093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/>
              <a:t>   </a:t>
            </a:r>
            <a:r>
              <a:rPr lang="en-GB" sz="3600" b="1" dirty="0">
                <a:solidFill>
                  <a:srgbClr val="C00000"/>
                </a:solidFill>
              </a:rPr>
              <a:t>Paul in </a:t>
            </a:r>
            <a:r>
              <a:rPr lang="en-GB" sz="3600" b="1" dirty="0" err="1">
                <a:solidFill>
                  <a:srgbClr val="C00000"/>
                </a:solidFill>
              </a:rPr>
              <a:t>Paphos</a:t>
            </a:r>
            <a:r>
              <a:rPr lang="en-GB" sz="3600" b="1" dirty="0">
                <a:solidFill>
                  <a:srgbClr val="C00000"/>
                </a:solidFill>
              </a:rPr>
              <a:t>   47 AD</a:t>
            </a:r>
            <a:endParaRPr lang="en-AU" sz="3600" b="1" dirty="0">
              <a:solidFill>
                <a:srgbClr val="C0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17675B-7C46-DE4D-DF58-46577B7B2871}"/>
              </a:ext>
            </a:extLst>
          </p:cNvPr>
          <p:cNvSpPr txBox="1"/>
          <p:nvPr/>
        </p:nvSpPr>
        <p:spPr>
          <a:xfrm>
            <a:off x="323681" y="5230061"/>
            <a:ext cx="116363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/>
              <a:t>This coin was minted at New </a:t>
            </a:r>
            <a:r>
              <a:rPr lang="en-GB" sz="3200" b="1" dirty="0" err="1"/>
              <a:t>Paphos</a:t>
            </a:r>
            <a:r>
              <a:rPr lang="en-GB" sz="3200" b="1" dirty="0"/>
              <a:t> by Caracalla (198-217 AD).        It shows the temple of Aphrodite at Old </a:t>
            </a:r>
            <a:r>
              <a:rPr lang="en-GB" sz="3200" b="1" dirty="0" err="1"/>
              <a:t>Paphos</a:t>
            </a:r>
            <a:r>
              <a:rPr lang="en-GB" sz="3200" b="1" dirty="0"/>
              <a:t> 9 miles to the east.</a:t>
            </a:r>
            <a:endParaRPr lang="en-AU" sz="3200" b="1" dirty="0"/>
          </a:p>
        </p:txBody>
      </p:sp>
    </p:spTree>
    <p:extLst>
      <p:ext uri="{BB962C8B-B14F-4D97-AF65-F5344CB8AC3E}">
        <p14:creationId xmlns:p14="http://schemas.microsoft.com/office/powerpoint/2010/main" val="20396310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C61C32-1B8C-A588-39E2-25CC78A9943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3523" y="1636780"/>
            <a:ext cx="2844338" cy="34331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E22696-8B87-4260-352C-53DB3C234291}"/>
              </a:ext>
            </a:extLst>
          </p:cNvPr>
          <p:cNvSpPr txBox="1"/>
          <p:nvPr/>
        </p:nvSpPr>
        <p:spPr>
          <a:xfrm flipH="1">
            <a:off x="9031051" y="5116472"/>
            <a:ext cx="31692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  </a:t>
            </a:r>
            <a:r>
              <a:rPr lang="en-GB" sz="2000" b="1" dirty="0">
                <a:solidFill>
                  <a:srgbClr val="C00000"/>
                </a:solidFill>
              </a:rPr>
              <a:t>Conical stone in museum.</a:t>
            </a:r>
          </a:p>
          <a:p>
            <a:r>
              <a:rPr lang="en-GB" sz="2000" b="1" dirty="0"/>
              <a:t>If a dove landed on top of the stone it meant that the goddess was present.</a:t>
            </a:r>
            <a:endParaRPr lang="en-AU" sz="20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1AC180-5568-5B07-B196-863DAA7715A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640" y="1447405"/>
            <a:ext cx="8572500" cy="38119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8B5297A-6024-7786-728D-AD0992E4504D}"/>
              </a:ext>
            </a:extLst>
          </p:cNvPr>
          <p:cNvSpPr txBox="1"/>
          <p:nvPr/>
        </p:nvSpPr>
        <p:spPr>
          <a:xfrm>
            <a:off x="802640" y="5547360"/>
            <a:ext cx="6817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                  Ruins of the temple of Aphrodite</a:t>
            </a:r>
            <a:endParaRPr lang="en-AU" sz="28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A53151-78B5-8B31-8FA5-E4C25AB7C86F}"/>
              </a:ext>
            </a:extLst>
          </p:cNvPr>
          <p:cNvSpPr txBox="1"/>
          <p:nvPr/>
        </p:nvSpPr>
        <p:spPr>
          <a:xfrm>
            <a:off x="4580890" y="426218"/>
            <a:ext cx="34843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C00000"/>
                </a:solidFill>
              </a:rPr>
              <a:t>   Old </a:t>
            </a:r>
            <a:r>
              <a:rPr lang="en-GB" sz="3200" b="1" dirty="0" err="1">
                <a:solidFill>
                  <a:srgbClr val="C00000"/>
                </a:solidFill>
              </a:rPr>
              <a:t>Paphos</a:t>
            </a:r>
            <a:endParaRPr lang="en-AU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1185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6C0368-4475-DCF7-A22D-5CC29887C7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014" y="0"/>
            <a:ext cx="12231014" cy="69946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2B13A9F-7DCC-4B5E-8919-B65B9378296F}"/>
              </a:ext>
            </a:extLst>
          </p:cNvPr>
          <p:cNvSpPr txBox="1"/>
          <p:nvPr/>
        </p:nvSpPr>
        <p:spPr>
          <a:xfrm flipH="1">
            <a:off x="5233212" y="6334780"/>
            <a:ext cx="16865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FFFF00"/>
                </a:solidFill>
              </a:rPr>
              <a:t>PAPHOS</a:t>
            </a:r>
            <a:endParaRPr lang="en-AU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5644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BBAEB9-145D-16AB-0B0E-0C9D100595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376" y="0"/>
            <a:ext cx="10879248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9806B2B-109A-AA52-2740-E9CFAF7D45CE}"/>
              </a:ext>
            </a:extLst>
          </p:cNvPr>
          <p:cNvSpPr txBox="1"/>
          <p:nvPr/>
        </p:nvSpPr>
        <p:spPr>
          <a:xfrm>
            <a:off x="11020419" y="3089708"/>
            <a:ext cx="11715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 </a:t>
            </a:r>
            <a:endParaRPr lang="en-AU" sz="2400" b="1" dirty="0"/>
          </a:p>
        </p:txBody>
      </p:sp>
    </p:spTree>
    <p:extLst>
      <p:ext uri="{BB962C8B-B14F-4D97-AF65-F5344CB8AC3E}">
        <p14:creationId xmlns:p14="http://schemas.microsoft.com/office/powerpoint/2010/main" val="20873613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5C8447-107D-A5B5-FB62-5FA81D29087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57736A-E124-82E0-F519-9F542F7FE0AA}"/>
              </a:ext>
            </a:extLst>
          </p:cNvPr>
          <p:cNvSpPr txBox="1"/>
          <p:nvPr/>
        </p:nvSpPr>
        <p:spPr>
          <a:xfrm>
            <a:off x="10646574" y="2628781"/>
            <a:ext cx="125712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            </a:t>
            </a:r>
            <a:r>
              <a:rPr lang="en-GB" sz="2800" b="1" dirty="0">
                <a:solidFill>
                  <a:srgbClr val="C00000"/>
                </a:solidFill>
              </a:rPr>
              <a:t>PERGA</a:t>
            </a:r>
            <a:endParaRPr lang="en-AU" sz="2800" b="1" dirty="0">
              <a:solidFill>
                <a:srgbClr val="C0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0A71E1-65C2-4DD2-5CCA-FF63255EE8B9}"/>
              </a:ext>
            </a:extLst>
          </p:cNvPr>
          <p:cNvSpPr txBox="1"/>
          <p:nvPr/>
        </p:nvSpPr>
        <p:spPr>
          <a:xfrm>
            <a:off x="10597416" y="3429000"/>
            <a:ext cx="13469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is 20 kms inland.</a:t>
            </a:r>
            <a:endParaRPr lang="en-AU" sz="2400" b="1" dirty="0"/>
          </a:p>
        </p:txBody>
      </p:sp>
    </p:spTree>
    <p:extLst>
      <p:ext uri="{BB962C8B-B14F-4D97-AF65-F5344CB8AC3E}">
        <p14:creationId xmlns:p14="http://schemas.microsoft.com/office/powerpoint/2010/main" val="33413931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374B63-78FC-DA2B-0D82-847CB748888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063" y="0"/>
            <a:ext cx="116118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5888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24F1FC5-7AF6-D0C0-D1EF-61DCF6D15AE8}"/>
              </a:ext>
            </a:extLst>
          </p:cNvPr>
          <p:cNvSpPr txBox="1"/>
          <p:nvPr/>
        </p:nvSpPr>
        <p:spPr>
          <a:xfrm>
            <a:off x="724852" y="5395125"/>
            <a:ext cx="107422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/>
              <a:t>This coin of </a:t>
            </a:r>
            <a:r>
              <a:rPr lang="en-GB" sz="3200" b="1" dirty="0" err="1"/>
              <a:t>Perga</a:t>
            </a:r>
            <a:r>
              <a:rPr lang="en-GB" sz="3200" b="1" dirty="0"/>
              <a:t> is from about 50 BC. It shows symbols of the goddess </a:t>
            </a:r>
            <a:r>
              <a:rPr lang="en-GB" sz="3200" b="1" dirty="0">
                <a:solidFill>
                  <a:srgbClr val="C00000"/>
                </a:solidFill>
              </a:rPr>
              <a:t>Artemis</a:t>
            </a:r>
            <a:r>
              <a:rPr lang="en-GB" sz="3200" b="1" dirty="0"/>
              <a:t> (a bow and quiver) and her idol in a temple. </a:t>
            </a:r>
            <a:endParaRPr lang="en-AU" sz="32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6CD615-81C1-9900-2DD3-2D947FE4F195}"/>
              </a:ext>
            </a:extLst>
          </p:cNvPr>
          <p:cNvSpPr txBox="1"/>
          <p:nvPr/>
        </p:nvSpPr>
        <p:spPr>
          <a:xfrm>
            <a:off x="4235116" y="413910"/>
            <a:ext cx="4514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C00000"/>
                </a:solidFill>
              </a:rPr>
              <a:t>  Paul in </a:t>
            </a:r>
            <a:r>
              <a:rPr lang="en-GB" sz="3600" b="1" dirty="0" err="1">
                <a:solidFill>
                  <a:srgbClr val="C00000"/>
                </a:solidFill>
              </a:rPr>
              <a:t>Perga</a:t>
            </a:r>
            <a:r>
              <a:rPr lang="en-GB" sz="3600" b="1" dirty="0">
                <a:solidFill>
                  <a:srgbClr val="C00000"/>
                </a:solidFill>
              </a:rPr>
              <a:t>   48 AD</a:t>
            </a:r>
            <a:endParaRPr lang="en-AU" sz="3600" b="1" dirty="0">
              <a:solidFill>
                <a:srgbClr val="C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F0F953-CE8E-7F8E-1C7E-33E53DA2A7D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9904" y="1010517"/>
            <a:ext cx="4601718" cy="43139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C903FFF-E9C4-E59C-5F41-C715FECA1FA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2158" y="1130913"/>
            <a:ext cx="4599940" cy="4193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1613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4DDB0F-192E-B813-0B9C-CA4F33984F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81153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A19520A-4E55-ACC1-D06A-7A28D2BAB3BF}"/>
              </a:ext>
            </a:extLst>
          </p:cNvPr>
          <p:cNvSpPr txBox="1"/>
          <p:nvPr/>
        </p:nvSpPr>
        <p:spPr>
          <a:xfrm>
            <a:off x="4235116" y="6169793"/>
            <a:ext cx="35132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/>
              <a:t>  Pisidian Antioch  </a:t>
            </a:r>
            <a:endParaRPr lang="en-AU" sz="3200" b="1" dirty="0"/>
          </a:p>
        </p:txBody>
      </p:sp>
    </p:spTree>
    <p:extLst>
      <p:ext uri="{BB962C8B-B14F-4D97-AF65-F5344CB8AC3E}">
        <p14:creationId xmlns:p14="http://schemas.microsoft.com/office/powerpoint/2010/main" val="1545227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BFFF5DF-BDBB-11AB-EB7D-1FCC193C86D4}"/>
              </a:ext>
            </a:extLst>
          </p:cNvPr>
          <p:cNvSpPr txBox="1"/>
          <p:nvPr/>
        </p:nvSpPr>
        <p:spPr>
          <a:xfrm>
            <a:off x="400694" y="5691999"/>
            <a:ext cx="1119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    The moon-god </a:t>
            </a:r>
            <a:r>
              <a:rPr lang="en-GB" sz="2800" b="1" dirty="0" err="1"/>
              <a:t>Mên</a:t>
            </a:r>
            <a:r>
              <a:rPr lang="en-GB" sz="2800" b="1" dirty="0"/>
              <a:t> is on this coin of Geta (209-212) minted in the city. </a:t>
            </a:r>
            <a:endParaRPr lang="en-AU" sz="28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B00F03-83E7-8998-D883-58E1376AB9A5}"/>
              </a:ext>
            </a:extLst>
          </p:cNvPr>
          <p:cNvSpPr txBox="1"/>
          <p:nvPr/>
        </p:nvSpPr>
        <p:spPr>
          <a:xfrm>
            <a:off x="3314299" y="527368"/>
            <a:ext cx="55634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C00000"/>
                </a:solidFill>
              </a:rPr>
              <a:t>Paul in Pisidian Antioch   48 AD</a:t>
            </a:r>
            <a:endParaRPr lang="en-AU" sz="3200" b="1" dirty="0">
              <a:solidFill>
                <a:srgbClr val="C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C9BF94-9887-6DA0-4FD8-716C20698D2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9790" y="1557377"/>
            <a:ext cx="3600000" cy="3456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BD9B83D-4E0C-66C8-F266-F28C6817DD6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491" y="1340390"/>
            <a:ext cx="3773272" cy="382402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C4262CD-1165-9B68-238C-DCF5DAEB364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0266" y="1323989"/>
            <a:ext cx="3585362" cy="392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8399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1159F3-A91D-4D84-FD03-6ADBD0E02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3000"/>
                    </a14:imgEffect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D9D323-A2BD-8FF6-4CA2-D8D2549B03F5}"/>
              </a:ext>
            </a:extLst>
          </p:cNvPr>
          <p:cNvSpPr txBox="1"/>
          <p:nvPr/>
        </p:nvSpPr>
        <p:spPr>
          <a:xfrm>
            <a:off x="10472286" y="2695074"/>
            <a:ext cx="1568918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  </a:t>
            </a:r>
            <a:r>
              <a:rPr lang="en-GB" sz="2800" b="1" dirty="0">
                <a:solidFill>
                  <a:srgbClr val="C00000"/>
                </a:solidFill>
              </a:rPr>
              <a:t>Konya</a:t>
            </a:r>
            <a:r>
              <a:rPr lang="en-GB" sz="2400" b="1" dirty="0"/>
              <a:t> (ancient Iconium) is a modern city.  </a:t>
            </a:r>
            <a:endParaRPr lang="en-AU" sz="2400" b="1" dirty="0"/>
          </a:p>
        </p:txBody>
      </p:sp>
    </p:spTree>
    <p:extLst>
      <p:ext uri="{BB962C8B-B14F-4D97-AF65-F5344CB8AC3E}">
        <p14:creationId xmlns:p14="http://schemas.microsoft.com/office/powerpoint/2010/main" val="11762027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062A8A-09C7-E5C9-F218-45E3137603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10317861" cy="68785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7D9CF7-5571-E692-83F6-93D9848CB710}"/>
              </a:ext>
            </a:extLst>
          </p:cNvPr>
          <p:cNvSpPr txBox="1"/>
          <p:nvPr/>
        </p:nvSpPr>
        <p:spPr>
          <a:xfrm>
            <a:off x="10491107" y="2915557"/>
            <a:ext cx="16328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In the centre of </a:t>
            </a:r>
            <a:r>
              <a:rPr lang="en-GB" sz="2000" b="1" dirty="0">
                <a:solidFill>
                  <a:srgbClr val="C00000"/>
                </a:solidFill>
              </a:rPr>
              <a:t>KONYA</a:t>
            </a:r>
            <a:r>
              <a:rPr lang="en-GB" sz="2000" b="1" dirty="0"/>
              <a:t> a mosque is on a hill. </a:t>
            </a:r>
            <a:endParaRPr lang="en-AU" sz="20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2F7CFB-DA17-1BBF-DFAB-3D4A77CD0124}"/>
              </a:ext>
            </a:extLst>
          </p:cNvPr>
          <p:cNvSpPr txBox="1"/>
          <p:nvPr/>
        </p:nvSpPr>
        <p:spPr>
          <a:xfrm flipH="1">
            <a:off x="10491107" y="4879497"/>
            <a:ext cx="14770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Rumi lived in Konya in the 13</a:t>
            </a:r>
            <a:r>
              <a:rPr lang="en-GB" b="1" baseline="30000" dirty="0"/>
              <a:t>th</a:t>
            </a:r>
            <a:r>
              <a:rPr lang="en-GB" b="1" dirty="0"/>
              <a:t> century.</a:t>
            </a:r>
            <a:endParaRPr lang="en-AU" b="1" dirty="0"/>
          </a:p>
        </p:txBody>
      </p:sp>
    </p:spTree>
    <p:extLst>
      <p:ext uri="{BB962C8B-B14F-4D97-AF65-F5344CB8AC3E}">
        <p14:creationId xmlns:p14="http://schemas.microsoft.com/office/powerpoint/2010/main" val="4746353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81498A-27BF-0F23-57A1-D486D01E761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017" y="1015548"/>
            <a:ext cx="3509874" cy="36991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AD83F2-E075-8545-E06C-83E81A1CC09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7962" y="840093"/>
            <a:ext cx="3390697" cy="37038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5C83F8-2207-5E99-1B55-32C30809B7B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2935" y="0"/>
            <a:ext cx="4218745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EB497AA-99F0-F64A-EDBC-97E049AFB55A}"/>
              </a:ext>
            </a:extLst>
          </p:cNvPr>
          <p:cNvSpPr txBox="1"/>
          <p:nvPr/>
        </p:nvSpPr>
        <p:spPr>
          <a:xfrm>
            <a:off x="1690522" y="239797"/>
            <a:ext cx="4754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C00000"/>
                </a:solidFill>
              </a:rPr>
              <a:t> Paul in Iconium   48 AD</a:t>
            </a:r>
            <a:endParaRPr lang="en-AU" sz="3600" b="1" dirty="0">
              <a:solidFill>
                <a:srgbClr val="C0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DF2C50-AED1-7717-560F-305A65D3B983}"/>
              </a:ext>
            </a:extLst>
          </p:cNvPr>
          <p:cNvSpPr txBox="1"/>
          <p:nvPr/>
        </p:nvSpPr>
        <p:spPr>
          <a:xfrm>
            <a:off x="268305" y="4673341"/>
            <a:ext cx="741317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Zeus and Perseus appear on this coin minted at Iconium in 50 BC. In a fresco in a villa at Stabiae </a:t>
            </a:r>
            <a:r>
              <a:rPr lang="en-GB" sz="2800" b="1" dirty="0">
                <a:solidFill>
                  <a:srgbClr val="C00000"/>
                </a:solidFill>
              </a:rPr>
              <a:t>Perseus</a:t>
            </a:r>
            <a:r>
              <a:rPr lang="en-GB" sz="2800" b="1" dirty="0"/>
              <a:t> holds the head of Medusa and the </a:t>
            </a:r>
            <a:r>
              <a:rPr lang="en-GB" sz="2800" b="1" dirty="0" err="1"/>
              <a:t>harpa</a:t>
            </a:r>
            <a:r>
              <a:rPr lang="en-GB" sz="2800" b="1" dirty="0"/>
              <a:t> (hooked sword). The fresco was made in 50 AD.  </a:t>
            </a:r>
            <a:endParaRPr lang="en-AU" sz="2800" b="1" dirty="0"/>
          </a:p>
        </p:txBody>
      </p:sp>
    </p:spTree>
    <p:extLst>
      <p:ext uri="{BB962C8B-B14F-4D97-AF65-F5344CB8AC3E}">
        <p14:creationId xmlns:p14="http://schemas.microsoft.com/office/powerpoint/2010/main" val="13155767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DF7253-E128-9B79-2EE3-7C86FD8E4B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8573"/>
            <a:ext cx="10287000" cy="68665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C70592-CD01-C240-23C2-E1606E2037E2}"/>
              </a:ext>
            </a:extLst>
          </p:cNvPr>
          <p:cNvSpPr txBox="1"/>
          <p:nvPr/>
        </p:nvSpPr>
        <p:spPr>
          <a:xfrm>
            <a:off x="10442120" y="2946400"/>
            <a:ext cx="167367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The mound of </a:t>
            </a:r>
            <a:r>
              <a:rPr lang="en-GB" sz="2800" b="1" dirty="0">
                <a:solidFill>
                  <a:srgbClr val="C00000"/>
                </a:solidFill>
              </a:rPr>
              <a:t>LYSTRA</a:t>
            </a:r>
            <a:endParaRPr lang="en-AU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0972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06CF60-B30A-E7C7-795B-39A87573CA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" y="1679998"/>
            <a:ext cx="6096851" cy="30179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B3A47D-B668-25C8-4CB5-453E66A0AD6D}"/>
              </a:ext>
            </a:extLst>
          </p:cNvPr>
          <p:cNvSpPr txBox="1"/>
          <p:nvPr/>
        </p:nvSpPr>
        <p:spPr>
          <a:xfrm>
            <a:off x="650240" y="5026016"/>
            <a:ext cx="54457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On this coin of Augustus (29 BC-14 AD) minted at Lystra, Ceres holds ears of grain over a lighted altar. </a:t>
            </a:r>
            <a:endParaRPr lang="en-AU" sz="28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222F2B-38FB-0DA5-A442-A40F3FB3DC8E}"/>
              </a:ext>
            </a:extLst>
          </p:cNvPr>
          <p:cNvSpPr txBox="1"/>
          <p:nvPr/>
        </p:nvSpPr>
        <p:spPr>
          <a:xfrm>
            <a:off x="7161349" y="5749291"/>
            <a:ext cx="45135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The people thought Paul and Barnabas were gods.</a:t>
            </a:r>
            <a:endParaRPr lang="en-AU" sz="2800" b="1" dirty="0">
              <a:solidFill>
                <a:srgbClr val="00206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395468-861A-6506-EE69-E37516D207C4}"/>
              </a:ext>
            </a:extLst>
          </p:cNvPr>
          <p:cNvSpPr txBox="1"/>
          <p:nvPr/>
        </p:nvSpPr>
        <p:spPr>
          <a:xfrm>
            <a:off x="1529080" y="551991"/>
            <a:ext cx="4175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C00000"/>
                </a:solidFill>
              </a:rPr>
              <a:t>Paul in Lystra   48 AD   </a:t>
            </a:r>
            <a:endParaRPr lang="en-AU" sz="3600" b="1" dirty="0">
              <a:solidFill>
                <a:srgbClr val="C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D863A2-DBB4-ABBA-A936-D6C10DBBC82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0960" y="337655"/>
            <a:ext cx="5689600" cy="551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494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BF30F1-D14F-518E-A0AC-9D86229476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6652F7C-1406-FE4C-F6D7-D91DA5C5DF20}"/>
              </a:ext>
            </a:extLst>
          </p:cNvPr>
          <p:cNvSpPr txBox="1"/>
          <p:nvPr/>
        </p:nvSpPr>
        <p:spPr>
          <a:xfrm>
            <a:off x="9723664" y="2869273"/>
            <a:ext cx="16655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Mound of  </a:t>
            </a:r>
            <a:r>
              <a:rPr lang="en-GB" sz="3200" b="1" dirty="0" err="1">
                <a:solidFill>
                  <a:srgbClr val="C00000"/>
                </a:solidFill>
              </a:rPr>
              <a:t>Derbe</a:t>
            </a:r>
            <a:endParaRPr lang="en-AU" sz="3200" b="1" dirty="0"/>
          </a:p>
        </p:txBody>
      </p:sp>
    </p:spTree>
    <p:extLst>
      <p:ext uri="{BB962C8B-B14F-4D97-AF65-F5344CB8AC3E}">
        <p14:creationId xmlns:p14="http://schemas.microsoft.com/office/powerpoint/2010/main" val="26895099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22390A-5A29-25A6-E5AF-142EDB0F62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12192627" cy="63808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FCAF0DF-6403-0874-2DD0-0A731FA6E320}"/>
              </a:ext>
            </a:extLst>
          </p:cNvPr>
          <p:cNvSpPr txBox="1"/>
          <p:nvPr/>
        </p:nvSpPr>
        <p:spPr>
          <a:xfrm>
            <a:off x="2844800" y="6380809"/>
            <a:ext cx="5831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                On top of the mound of Derby</a:t>
            </a:r>
            <a:endParaRPr lang="en-AU" sz="2400" b="1" dirty="0"/>
          </a:p>
        </p:txBody>
      </p:sp>
    </p:spTree>
    <p:extLst>
      <p:ext uri="{BB962C8B-B14F-4D97-AF65-F5344CB8AC3E}">
        <p14:creationId xmlns:p14="http://schemas.microsoft.com/office/powerpoint/2010/main" val="40408225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6DC490-89E4-4D34-696A-0553488D3A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050" y="0"/>
            <a:ext cx="10883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7088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03DC2B-1AAE-95B9-DAE3-BCC91D15C61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263651"/>
            <a:ext cx="9144000" cy="45891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3D76537-4E7E-8715-1A55-E256BE913665}"/>
              </a:ext>
            </a:extLst>
          </p:cNvPr>
          <p:cNvSpPr txBox="1"/>
          <p:nvPr/>
        </p:nvSpPr>
        <p:spPr>
          <a:xfrm>
            <a:off x="1605280" y="37592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C00000"/>
                </a:solidFill>
              </a:rPr>
              <a:t>                        Paul in </a:t>
            </a:r>
            <a:r>
              <a:rPr lang="en-GB" sz="3600" b="1" dirty="0" err="1">
                <a:solidFill>
                  <a:srgbClr val="C00000"/>
                </a:solidFill>
              </a:rPr>
              <a:t>Derbe</a:t>
            </a:r>
            <a:r>
              <a:rPr lang="en-GB" sz="3600" b="1" dirty="0">
                <a:solidFill>
                  <a:srgbClr val="C00000"/>
                </a:solidFill>
              </a:rPr>
              <a:t>   48 AD</a:t>
            </a:r>
            <a:endParaRPr lang="en-AU" sz="3600" b="1" dirty="0">
              <a:solidFill>
                <a:srgbClr val="C0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2D079D-1BBF-5576-04B7-0C7C88DDC08B}"/>
              </a:ext>
            </a:extLst>
          </p:cNvPr>
          <p:cNvSpPr txBox="1"/>
          <p:nvPr/>
        </p:nvSpPr>
        <p:spPr>
          <a:xfrm>
            <a:off x="326571" y="6085840"/>
            <a:ext cx="114463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        </a:t>
            </a:r>
            <a:r>
              <a:rPr lang="en-GB" sz="2800" b="1" dirty="0"/>
              <a:t>Coin of Lucius </a:t>
            </a:r>
            <a:r>
              <a:rPr lang="en-GB" sz="2800" b="1" dirty="0" err="1"/>
              <a:t>Verus</a:t>
            </a:r>
            <a:r>
              <a:rPr lang="en-GB" sz="2800" b="1" dirty="0"/>
              <a:t> (161-169) minted in </a:t>
            </a:r>
            <a:r>
              <a:rPr lang="en-GB" sz="2800" b="1" dirty="0" err="1"/>
              <a:t>Derbe</a:t>
            </a:r>
            <a:r>
              <a:rPr lang="en-GB" sz="2800" b="1" dirty="0"/>
              <a:t>. Heracles holds apples. </a:t>
            </a:r>
            <a:endParaRPr lang="en-AU" sz="2800" b="1" dirty="0"/>
          </a:p>
        </p:txBody>
      </p:sp>
    </p:spTree>
    <p:extLst>
      <p:ext uri="{BB962C8B-B14F-4D97-AF65-F5344CB8AC3E}">
        <p14:creationId xmlns:p14="http://schemas.microsoft.com/office/powerpoint/2010/main" val="150731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D59A5D-92A6-8AE9-7374-38E35DAE07A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EF4F5BF-EDE9-F758-134C-CE937B0C9595}"/>
              </a:ext>
            </a:extLst>
          </p:cNvPr>
          <p:cNvSpPr txBox="1"/>
          <p:nvPr/>
        </p:nvSpPr>
        <p:spPr>
          <a:xfrm>
            <a:off x="9480884" y="2627697"/>
            <a:ext cx="237744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     </a:t>
            </a:r>
            <a:r>
              <a:rPr lang="en-GB" sz="2800" b="1" dirty="0">
                <a:solidFill>
                  <a:srgbClr val="C00000"/>
                </a:solidFill>
              </a:rPr>
              <a:t>ANTALYA</a:t>
            </a:r>
            <a:r>
              <a:rPr lang="en-GB" sz="2400" b="1" dirty="0"/>
              <a:t> (ancient </a:t>
            </a:r>
            <a:r>
              <a:rPr lang="en-GB" sz="2400" b="1" dirty="0" err="1"/>
              <a:t>Attalia</a:t>
            </a:r>
            <a:r>
              <a:rPr lang="en-GB" sz="2400" b="1" dirty="0"/>
              <a:t>)</a:t>
            </a:r>
            <a:endParaRPr lang="en-AU" sz="24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BAF3C3-B3A7-4CE0-ADE8-9F830BD4D90B}"/>
              </a:ext>
            </a:extLst>
          </p:cNvPr>
          <p:cNvSpPr txBox="1"/>
          <p:nvPr/>
        </p:nvSpPr>
        <p:spPr>
          <a:xfrm>
            <a:off x="9544007" y="3771642"/>
            <a:ext cx="22511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It was founded by Attalus II </a:t>
            </a:r>
            <a:r>
              <a:rPr lang="en-GB" sz="2000" b="1" i="1" dirty="0"/>
              <a:t>c. </a:t>
            </a:r>
            <a:r>
              <a:rPr lang="en-GB" sz="2000" b="1" dirty="0"/>
              <a:t>150 BC.</a:t>
            </a:r>
            <a:endParaRPr lang="en-AU" sz="2000" b="1" dirty="0"/>
          </a:p>
        </p:txBody>
      </p:sp>
    </p:spTree>
    <p:extLst>
      <p:ext uri="{BB962C8B-B14F-4D97-AF65-F5344CB8AC3E}">
        <p14:creationId xmlns:p14="http://schemas.microsoft.com/office/powerpoint/2010/main" val="22666254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CF24C3-DB6E-DFC6-F6C4-099F43EFC6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220470"/>
            <a:ext cx="9144000" cy="46177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09DAB81-A3DE-E07D-8C89-8B395A1F0A64}"/>
              </a:ext>
            </a:extLst>
          </p:cNvPr>
          <p:cNvSpPr txBox="1"/>
          <p:nvPr/>
        </p:nvSpPr>
        <p:spPr>
          <a:xfrm>
            <a:off x="2082800" y="518160"/>
            <a:ext cx="7172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C00000"/>
                </a:solidFill>
              </a:rPr>
              <a:t>                   Paul in </a:t>
            </a:r>
            <a:r>
              <a:rPr lang="en-GB" sz="3600" b="1" dirty="0" err="1">
                <a:solidFill>
                  <a:srgbClr val="C00000"/>
                </a:solidFill>
              </a:rPr>
              <a:t>Attalia</a:t>
            </a:r>
            <a:r>
              <a:rPr lang="en-GB" sz="3600" b="1" dirty="0">
                <a:solidFill>
                  <a:srgbClr val="C00000"/>
                </a:solidFill>
              </a:rPr>
              <a:t>   48 AD</a:t>
            </a:r>
            <a:endParaRPr lang="en-AU" sz="3600" b="1" dirty="0">
              <a:solidFill>
                <a:srgbClr val="C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060B4F-8835-92FD-3E40-16150CAC5DCD}"/>
              </a:ext>
            </a:extLst>
          </p:cNvPr>
          <p:cNvSpPr txBox="1"/>
          <p:nvPr/>
        </p:nvSpPr>
        <p:spPr>
          <a:xfrm>
            <a:off x="266700" y="6011092"/>
            <a:ext cx="1165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 </a:t>
            </a:r>
            <a:r>
              <a:rPr lang="en-GB" sz="2800" b="1" dirty="0"/>
              <a:t>Poseidon and Nike appear on this coin minted at </a:t>
            </a:r>
            <a:r>
              <a:rPr lang="en-GB" sz="2800" b="1" dirty="0" err="1"/>
              <a:t>Attalia</a:t>
            </a:r>
            <a:r>
              <a:rPr lang="en-GB" sz="2800" b="1" dirty="0"/>
              <a:t> in the 1</a:t>
            </a:r>
            <a:r>
              <a:rPr lang="en-GB" sz="2800" b="1" baseline="30000" dirty="0"/>
              <a:t>st</a:t>
            </a:r>
            <a:r>
              <a:rPr lang="en-GB" sz="2800" b="1" dirty="0"/>
              <a:t> century AD. </a:t>
            </a:r>
            <a:endParaRPr lang="en-AU" sz="2800" b="1" dirty="0"/>
          </a:p>
        </p:txBody>
      </p:sp>
    </p:spTree>
    <p:extLst>
      <p:ext uri="{BB962C8B-B14F-4D97-AF65-F5344CB8AC3E}">
        <p14:creationId xmlns:p14="http://schemas.microsoft.com/office/powerpoint/2010/main" val="13559416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E3C4AC-3521-70D9-44A5-94677AA62C4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FA2D53-17DA-E140-33C4-E052129B17A6}"/>
              </a:ext>
            </a:extLst>
          </p:cNvPr>
          <p:cNvSpPr txBox="1"/>
          <p:nvPr/>
        </p:nvSpPr>
        <p:spPr>
          <a:xfrm>
            <a:off x="3333549" y="4139378"/>
            <a:ext cx="55249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>
                <a:solidFill>
                  <a:srgbClr val="FFFF00"/>
                </a:solidFill>
              </a:rPr>
              <a:t>      </a:t>
            </a:r>
            <a:r>
              <a:rPr lang="en-GB" sz="6000" b="1" dirty="0">
                <a:solidFill>
                  <a:srgbClr val="FFFF00"/>
                </a:solidFill>
              </a:rPr>
              <a:t>End of Part 1</a:t>
            </a:r>
            <a:endParaRPr lang="en-AU" sz="6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2842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505A18-6F20-DCB8-745A-022CEE05164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09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E570C6-E010-DF31-5AB6-C506FCC8240E}"/>
              </a:ext>
            </a:extLst>
          </p:cNvPr>
          <p:cNvSpPr txBox="1"/>
          <p:nvPr/>
        </p:nvSpPr>
        <p:spPr>
          <a:xfrm>
            <a:off x="9273473" y="1953928"/>
            <a:ext cx="27593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         </a:t>
            </a:r>
            <a:r>
              <a:rPr lang="en-GB" sz="2800" b="1" dirty="0">
                <a:solidFill>
                  <a:srgbClr val="C00000"/>
                </a:solidFill>
              </a:rPr>
              <a:t>ANTAKYA</a:t>
            </a:r>
          </a:p>
          <a:p>
            <a:r>
              <a:rPr lang="en-GB" sz="2800" b="1" dirty="0"/>
              <a:t>(ancient Antioch)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757447-7B04-156B-29F4-CDD41DAB7BA5}"/>
              </a:ext>
            </a:extLst>
          </p:cNvPr>
          <p:cNvSpPr txBox="1"/>
          <p:nvPr/>
        </p:nvSpPr>
        <p:spPr>
          <a:xfrm>
            <a:off x="9533185" y="3221441"/>
            <a:ext cx="23678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The followers of Jesus were first called Christians in Antioch. (Acts 11:26)</a:t>
            </a:r>
            <a:endParaRPr lang="en-AU" sz="2400" b="1" dirty="0"/>
          </a:p>
        </p:txBody>
      </p:sp>
    </p:spTree>
    <p:extLst>
      <p:ext uri="{BB962C8B-B14F-4D97-AF65-F5344CB8AC3E}">
        <p14:creationId xmlns:p14="http://schemas.microsoft.com/office/powerpoint/2010/main" val="42453292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BABFF3-4CB2-39F2-DB1C-9ED9CD818BE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920" y="922605"/>
            <a:ext cx="4998720" cy="51206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A11C86-CB72-C638-6E53-E451072F2CD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3526" y="922605"/>
            <a:ext cx="4867554" cy="47343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C2BCEF-6BF6-A234-E1CB-2A7F3B3D5B2C}"/>
              </a:ext>
            </a:extLst>
          </p:cNvPr>
          <p:cNvSpPr txBox="1"/>
          <p:nvPr/>
        </p:nvSpPr>
        <p:spPr>
          <a:xfrm>
            <a:off x="428878" y="5810171"/>
            <a:ext cx="105277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                    Coin of Emperor Tiberius minted at Antioch in 31 AD.                    			       </a:t>
            </a:r>
            <a:r>
              <a:rPr lang="en-GB" sz="2800" b="1" dirty="0">
                <a:solidFill>
                  <a:srgbClr val="002060"/>
                </a:solidFill>
              </a:rPr>
              <a:t>Jesus was crucified in 30 AD.</a:t>
            </a:r>
            <a:endParaRPr lang="en-AU" sz="2800" b="1" dirty="0">
              <a:solidFill>
                <a:srgbClr val="00206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259CD8-B1EE-9489-C695-1BFABE6B0640}"/>
              </a:ext>
            </a:extLst>
          </p:cNvPr>
          <p:cNvSpPr txBox="1"/>
          <p:nvPr/>
        </p:nvSpPr>
        <p:spPr>
          <a:xfrm>
            <a:off x="3413760" y="355599"/>
            <a:ext cx="4998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C00000"/>
                </a:solidFill>
              </a:rPr>
              <a:t>    Paul in Antioch   46 AD</a:t>
            </a:r>
            <a:endParaRPr lang="en-AU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3382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751FC9-5F9A-05E7-5EF9-7FFE7DF99E8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356" y="777240"/>
            <a:ext cx="4900879" cy="48667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B99405-A373-D005-C9D3-F9D865F02F8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741680"/>
            <a:ext cx="4971644" cy="50945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54B9D9F-76E6-AAEA-4A0C-7431BC85B4C3}"/>
              </a:ext>
            </a:extLst>
          </p:cNvPr>
          <p:cNvSpPr txBox="1"/>
          <p:nvPr/>
        </p:nvSpPr>
        <p:spPr>
          <a:xfrm>
            <a:off x="3730859" y="175323"/>
            <a:ext cx="47302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C00000"/>
                </a:solidFill>
              </a:rPr>
              <a:t>Paul in </a:t>
            </a:r>
            <a:r>
              <a:rPr lang="en-GB" sz="3600" b="1" dirty="0">
                <a:solidFill>
                  <a:srgbClr val="C00000"/>
                </a:solidFill>
              </a:rPr>
              <a:t>Antioch   46 AD</a:t>
            </a:r>
            <a:endParaRPr lang="en-AU" sz="3600" b="1" dirty="0">
              <a:solidFill>
                <a:srgbClr val="C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209D23-9571-F4F6-E176-D8D81A549B51}"/>
              </a:ext>
            </a:extLst>
          </p:cNvPr>
          <p:cNvSpPr txBox="1"/>
          <p:nvPr/>
        </p:nvSpPr>
        <p:spPr>
          <a:xfrm>
            <a:off x="773038" y="5516155"/>
            <a:ext cx="105043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This coin of Claudius was minted in 41 AD and is so worn that a countermark PRO           (for PROBATUM = approved) was applied.                                                                                                    </a:t>
            </a:r>
            <a:r>
              <a:rPr lang="en-GB" sz="2400" b="1" dirty="0">
                <a:solidFill>
                  <a:srgbClr val="002060"/>
                </a:solidFill>
              </a:rPr>
              <a:t>There is a good chance that some of the first Christians including Paul handled it. </a:t>
            </a:r>
            <a:endParaRPr lang="en-A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0528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072F8F-2926-DDC8-8684-D3AD3ED6A3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0365" y="0"/>
            <a:ext cx="458163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F6947D-C251-B130-9D48-1C712092B005}"/>
              </a:ext>
            </a:extLst>
          </p:cNvPr>
          <p:cNvSpPr txBox="1"/>
          <p:nvPr/>
        </p:nvSpPr>
        <p:spPr>
          <a:xfrm>
            <a:off x="291313" y="766732"/>
            <a:ext cx="7129083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C00000"/>
                </a:solidFill>
              </a:rPr>
              <a:t>Acts 13:1-3</a:t>
            </a:r>
          </a:p>
          <a:p>
            <a:endParaRPr lang="en-GB" sz="2800" b="1" dirty="0">
              <a:solidFill>
                <a:srgbClr val="002060"/>
              </a:solidFill>
            </a:endParaRPr>
          </a:p>
          <a:p>
            <a:r>
              <a:rPr lang="en-GB" sz="2800" b="1" dirty="0"/>
              <a:t>In the church at Antioch there were prophets and teachers: </a:t>
            </a:r>
            <a:r>
              <a:rPr lang="en-GB" sz="2800" b="1" dirty="0">
                <a:solidFill>
                  <a:srgbClr val="7030A0"/>
                </a:solidFill>
              </a:rPr>
              <a:t>Barnabas, Niger, Lucius, Manaen </a:t>
            </a:r>
            <a:r>
              <a:rPr lang="en-GB" sz="2800" b="1" dirty="0"/>
              <a:t>and </a:t>
            </a:r>
            <a:r>
              <a:rPr lang="en-GB" sz="2800" b="1" dirty="0">
                <a:solidFill>
                  <a:srgbClr val="7030A0"/>
                </a:solidFill>
              </a:rPr>
              <a:t>Saul</a:t>
            </a:r>
            <a:r>
              <a:rPr lang="en-GB" sz="2800" b="1" dirty="0"/>
              <a:t>. While they were worshiping the Lord and fasting, the Holy Spirit said, </a:t>
            </a:r>
            <a:r>
              <a:rPr lang="en-GB" sz="2800" b="1" i="1" dirty="0"/>
              <a:t>“Set apart for me Barnabas and Saul for the work to which I have called them.” </a:t>
            </a:r>
          </a:p>
          <a:p>
            <a:endParaRPr lang="en-GB" sz="2800" b="1" dirty="0"/>
          </a:p>
          <a:p>
            <a:r>
              <a:rPr lang="en-GB" sz="2800" b="1" dirty="0">
                <a:solidFill>
                  <a:srgbClr val="002060"/>
                </a:solidFill>
              </a:rPr>
              <a:t>The two of them, sent on their way by the Holy Spirit, went down to Seleucia and sailed from there to Cyprus.  </a:t>
            </a:r>
            <a:endParaRPr lang="en-AU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3575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075C1C3-581C-63D6-A781-6182E58EBB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17112" y="19336"/>
            <a:ext cx="12709112" cy="68386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63BC8A0-4AF7-1876-303D-FE0FE09680BF}"/>
              </a:ext>
            </a:extLst>
          </p:cNvPr>
          <p:cNvSpPr txBox="1"/>
          <p:nvPr/>
        </p:nvSpPr>
        <p:spPr>
          <a:xfrm>
            <a:off x="7555832" y="6156960"/>
            <a:ext cx="20148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Seleucia</a:t>
            </a:r>
            <a:endParaRPr lang="en-AU" sz="3600" b="1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91B52F-AC9B-7EF1-A600-A1590E859FC4}"/>
              </a:ext>
            </a:extLst>
          </p:cNvPr>
          <p:cNvSpPr txBox="1"/>
          <p:nvPr/>
        </p:nvSpPr>
        <p:spPr>
          <a:xfrm>
            <a:off x="9500136" y="5024387"/>
            <a:ext cx="25795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The yellow pins show the site of a water channel.</a:t>
            </a:r>
            <a:endParaRPr lang="en-A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5879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88D9F0-A756-B90F-7D13-28FDE4692F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1144250" cy="68722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D3A1B6-0364-BEEF-3DB1-7C130B02521D}"/>
              </a:ext>
            </a:extLst>
          </p:cNvPr>
          <p:cNvSpPr txBox="1"/>
          <p:nvPr/>
        </p:nvSpPr>
        <p:spPr>
          <a:xfrm>
            <a:off x="11144250" y="3236089"/>
            <a:ext cx="1047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  47 AD</a:t>
            </a:r>
            <a:endParaRPr lang="en-AU" sz="20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463FE1-F0D7-067D-CBB9-5713E9BA1B16}"/>
              </a:ext>
            </a:extLst>
          </p:cNvPr>
          <p:cNvSpPr txBox="1"/>
          <p:nvPr/>
        </p:nvSpPr>
        <p:spPr>
          <a:xfrm>
            <a:off x="5765533" y="0"/>
            <a:ext cx="2129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Upper City</a:t>
            </a:r>
            <a:endParaRPr lang="en-A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1447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834</TotalTime>
  <Words>679</Words>
  <Application>Microsoft Macintosh PowerPoint</Application>
  <PresentationFormat>Widescreen</PresentationFormat>
  <Paragraphs>61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Arial</vt:lpstr>
      <vt:lpstr>Calibri</vt:lpstr>
      <vt:lpstr>Calibri Light</vt:lpstr>
      <vt:lpstr>French Script MT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x</dc:title>
  <dc:creator>Peter Lewis</dc:creator>
  <cp:lastModifiedBy>Greg Jenks</cp:lastModifiedBy>
  <cp:revision>66</cp:revision>
  <cp:lastPrinted>2023-04-30T20:54:32Z</cp:lastPrinted>
  <dcterms:created xsi:type="dcterms:W3CDTF">2023-04-03T05:35:47Z</dcterms:created>
  <dcterms:modified xsi:type="dcterms:W3CDTF">2024-01-21T10:56:18Z</dcterms:modified>
</cp:coreProperties>
</file>